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y="5143500" cx="9144000"/>
  <p:notesSz cx="6858000" cy="9144000"/>
  <p:embeddedFontLst>
    <p:embeddedFont>
      <p:font typeface="Roboto"/>
      <p:regular r:id="rId52"/>
      <p:bold r:id="rId53"/>
      <p:italic r:id="rId54"/>
      <p:boldItalic r:id="rId55"/>
    </p:embeddedFont>
    <p:embeddedFont>
      <p:font typeface="Nunito"/>
      <p:regular r:id="rId56"/>
      <p:bold r:id="rId57"/>
      <p:italic r:id="rId58"/>
      <p:boldItalic r:id="rId59"/>
    </p:embeddedFont>
    <p:embeddedFont>
      <p:font typeface="Open Sans Medium"/>
      <p:regular r:id="rId60"/>
      <p:bold r:id="rId61"/>
      <p:italic r:id="rId62"/>
      <p:boldItalic r:id="rId63"/>
    </p:embeddedFont>
    <p:embeddedFont>
      <p:font typeface="Open Sans"/>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3370912-8030-4C6F-8AFC-13F0D02E1313}">
  <a:tblStyle styleId="{23370912-8030-4C6F-8AFC-13F0D02E131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OpenSansMedium-italic.fntdata"/><Relationship Id="rId61" Type="http://schemas.openxmlformats.org/officeDocument/2006/relationships/font" Target="fonts/OpenSansMedium-bold.fntdata"/><Relationship Id="rId20" Type="http://schemas.openxmlformats.org/officeDocument/2006/relationships/slide" Target="slides/slide14.xml"/><Relationship Id="rId64" Type="http://schemas.openxmlformats.org/officeDocument/2006/relationships/font" Target="fonts/OpenSans-regular.fntdata"/><Relationship Id="rId63" Type="http://schemas.openxmlformats.org/officeDocument/2006/relationships/font" Target="fonts/OpenSansMedium-boldItalic.fntdata"/><Relationship Id="rId22" Type="http://schemas.openxmlformats.org/officeDocument/2006/relationships/slide" Target="slides/slide16.xml"/><Relationship Id="rId66" Type="http://schemas.openxmlformats.org/officeDocument/2006/relationships/font" Target="fonts/OpenSans-italic.fntdata"/><Relationship Id="rId21" Type="http://schemas.openxmlformats.org/officeDocument/2006/relationships/slide" Target="slides/slide15.xml"/><Relationship Id="rId65" Type="http://schemas.openxmlformats.org/officeDocument/2006/relationships/font" Target="fonts/OpenSans-bold.fntdata"/><Relationship Id="rId24" Type="http://schemas.openxmlformats.org/officeDocument/2006/relationships/slide" Target="slides/slide18.xml"/><Relationship Id="rId23" Type="http://schemas.openxmlformats.org/officeDocument/2006/relationships/slide" Target="slides/slide17.xml"/><Relationship Id="rId67" Type="http://schemas.openxmlformats.org/officeDocument/2006/relationships/font" Target="fonts/OpenSans-boldItalic.fntdata"/><Relationship Id="rId60" Type="http://schemas.openxmlformats.org/officeDocument/2006/relationships/font" Target="fonts/OpenSansMedium-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Roboto-bold.fntdata"/><Relationship Id="rId52" Type="http://schemas.openxmlformats.org/officeDocument/2006/relationships/font" Target="fonts/Roboto-regular.fntdata"/><Relationship Id="rId11" Type="http://schemas.openxmlformats.org/officeDocument/2006/relationships/slide" Target="slides/slide5.xml"/><Relationship Id="rId55" Type="http://schemas.openxmlformats.org/officeDocument/2006/relationships/font" Target="fonts/Roboto-boldItalic.fntdata"/><Relationship Id="rId10" Type="http://schemas.openxmlformats.org/officeDocument/2006/relationships/slide" Target="slides/slide4.xml"/><Relationship Id="rId54" Type="http://schemas.openxmlformats.org/officeDocument/2006/relationships/font" Target="fonts/Roboto-italic.fntdata"/><Relationship Id="rId13" Type="http://schemas.openxmlformats.org/officeDocument/2006/relationships/slide" Target="slides/slide7.xml"/><Relationship Id="rId57" Type="http://schemas.openxmlformats.org/officeDocument/2006/relationships/font" Target="fonts/Nunito-bold.fntdata"/><Relationship Id="rId12" Type="http://schemas.openxmlformats.org/officeDocument/2006/relationships/slide" Target="slides/slide6.xml"/><Relationship Id="rId56" Type="http://schemas.openxmlformats.org/officeDocument/2006/relationships/font" Target="fonts/Nunito-regular.fntdata"/><Relationship Id="rId15" Type="http://schemas.openxmlformats.org/officeDocument/2006/relationships/slide" Target="slides/slide9.xml"/><Relationship Id="rId59" Type="http://schemas.openxmlformats.org/officeDocument/2006/relationships/font" Target="fonts/Nunito-boldItalic.fntdata"/><Relationship Id="rId14" Type="http://schemas.openxmlformats.org/officeDocument/2006/relationships/slide" Target="slides/slide8.xml"/><Relationship Id="rId58" Type="http://schemas.openxmlformats.org/officeDocument/2006/relationships/font" Target="fonts/Nunito-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xenonstack.com/blog/edge-computing/"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xenonstack.com/blog/edge-computing/"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xenonstack.com/blog/edge-computing/"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zure.microsoft.com/en-in/services/iot-edge/#iotedge-features"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umentation.mindsphere.io/resources/html/manage-my-sinumerik-edge-app-management/en-US/user-docu/dataprovisioningtoms.html"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oolbox.com/tech/cloud/articles/what-is-cloud-computing/" TargetMode="External"/><Relationship Id="rId3" Type="http://schemas.openxmlformats.org/officeDocument/2006/relationships/hyperlink" Target="https://data-flair.training/blogs/features-of-cloud-computing/"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xenonstack.com/blog/edge-computing/"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oolbox.com/tech/cloud/articles/what-is-cloud-computing/" TargetMode="External"/><Relationship Id="rId3" Type="http://schemas.openxmlformats.org/officeDocument/2006/relationships/hyperlink" Target="https://data-flair.training/blogs/features-of-cloud-computing/"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hoenixnap.com/blog/edge-computing-vs-cloud-computing"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hpe.com/us/en/newsroom/blog-post/2017/03/7-reasons-why-we-need-to-compute-at-the-edge.html" TargetMode="External"/><Relationship Id="rId3" Type="http://schemas.openxmlformats.org/officeDocument/2006/relationships/hyperlink" Target="https://www.techtarget.com/searchdatacenter/definition/edge-computing" TargetMode="External"/><Relationship Id="rId4" Type="http://schemas.openxmlformats.org/officeDocument/2006/relationships/hyperlink" Target="https://www.reliant.io/2018/12/05/edge-computing-reliant-and-the-evolution-of-it-infrastructures/"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9625d4d3d0_1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9625d4d3d0_1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https://www.xenonstack.com/blog/edge-computing/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f3fcbb2647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f3fcbb2647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f3fcbb2647_0_307:notes"/>
          <p:cNvSpPr/>
          <p:nvPr>
            <p:ph idx="2" type="sldImg"/>
          </p:nvPr>
        </p:nvSpPr>
        <p:spPr>
          <a:xfrm>
            <a:off x="217388" y="812520"/>
            <a:ext cx="7124700" cy="4008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8" name="Google Shape;208;gf3fcbb2647_0_307: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209" name="Google Shape;209;gf3fcbb2647_0_307: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f3fcbb2647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f3fcbb2647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https://www.etsi.org/deliver/etsi_gs/mec/001_099/002/02.01.01_60/gs_mec002v020101p.pdf</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f3fcbb2647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f3fcbb2647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9625d4d3d0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9625d4d3d0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https://www.xenonstack.com/blog/edge-computing/</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f3fcbb2647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f3fcbb2647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https://www.xenonstack.com/blog/edge-computing/</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f3fcbb2647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f3fcbb2647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f3fcbb2647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f3fcbb2647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2bd196df7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2bd196df7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https://www.itworldcanada.com/article/bell-announces-the-first-aws-wavelength-zone-in-canada/481732</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9661d3525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9661d3525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f3fcbb2647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f3fcbb2647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f3fcbb2647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f3fcbb2647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https://blog.56k.cloud/whats-the-differences-aws-outpost-wavelength-snowball/</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f3fcbb2647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f3fcbb2647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f3fcbb2647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f3fcbb2647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f3fcbb264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f3fcbb264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f3fcbb264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f3fcbb264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f3fcbb2647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f3fcbb2647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https://www.forbes.com/sites/janakirammsv/2020/04/03/microsoft-unveils-a-comprehensive-edge-computing-strategy-with-azure-edge-zones/?sh=30aa7ad0234b</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f3fcbb2647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f3fcbb2647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https://www.forbes.com/sites/janakirammsv/2020/04/03/microsoft-unveils-a-comprehensive-edge-computing-strategy-with-azure-edge-zones/?sh=30aa7ad0234b</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f3fcbb2647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f3fcbb2647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https://docs.microsoft.com/en-in/azure/architecture/solution-ideas/articles/low-latency-network</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2bd1974c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2bd1974c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u="sng">
                <a:solidFill>
                  <a:schemeClr val="hlink"/>
                </a:solidFill>
                <a:hlinkClick r:id="rId2"/>
              </a:rPr>
              <a:t>https://azure.microsoft.com/en-in/services/iot-edge/#iotedge-features</a:t>
            </a:r>
            <a:endParaRPr sz="800">
              <a:solidFill>
                <a:schemeClr val="dk1"/>
              </a:solidFill>
            </a:endParaRPr>
          </a:p>
          <a:p>
            <a:pPr indent="0" lvl="0" marL="0" rtl="0" algn="l">
              <a:spcBef>
                <a:spcPts val="0"/>
              </a:spcBef>
              <a:spcAft>
                <a:spcPts val="0"/>
              </a:spcAft>
              <a:buClr>
                <a:schemeClr val="dk1"/>
              </a:buClr>
              <a:buSzPts val="1100"/>
              <a:buFont typeface="Arial"/>
              <a:buNone/>
            </a:pPr>
            <a:r>
              <a:rPr lang="en" sz="800">
                <a:solidFill>
                  <a:schemeClr val="dk1"/>
                </a:solidFill>
              </a:rPr>
              <a:t>https://github.com/Azure/azure-iot-protocol-gateway/blob/master/README.md</a:t>
            </a:r>
            <a:endParaRPr sz="8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f3fcbb26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f3fcbb26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f3fcbb264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f3fcbb264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https://docs.microsoft.com/en-in/azure/architecture/solution-ideas/articles/healthcare-network</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f3fcbb2647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f3fcbb2647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286828d35f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286828d35f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https://documentation.mindsphere.io/resources/html/manage-my-sinumerik-edge-app-management/en-US/user-docu/industrialedge.html</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286828d35f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286828d35f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https://documentation.mindsphere.io/resources/html/manage-my-sinumerik-edge-app-management/en-US/user-docu/dataprovisioningtoms.html</a:t>
            </a:r>
            <a:endParaRPr/>
          </a:p>
          <a:p>
            <a:pPr indent="0" lvl="0" marL="0" rtl="0" algn="l">
              <a:spcBef>
                <a:spcPts val="0"/>
              </a:spcBef>
              <a:spcAft>
                <a:spcPts val="0"/>
              </a:spcAft>
              <a:buNone/>
            </a:pPr>
            <a:r>
              <a:rPr lang="en"/>
              <a:t>https://documentation.mindsphere.io/resources/html/manage-my-sinumerik-edge-app-management/en-US/user-docu/industrialedge.html</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2bd196df7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2bd196df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286828d35f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286828d35f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https://kubeedge.io/en/docs/kubeedge/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286828d35f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286828d35f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f3fcbb2647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f3fcbb2647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f3fcbb2647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f3fcbb2647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9661d3525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9661d3525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6d82a978fb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6d82a978fb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https://www.toolbox.com/tech/cloud/articles/what-is-cloud-computing/</a:t>
            </a:r>
            <a:endParaRPr/>
          </a:p>
          <a:p>
            <a:pPr indent="0" lvl="0" marL="0" rtl="0" algn="l">
              <a:spcBef>
                <a:spcPts val="0"/>
              </a:spcBef>
              <a:spcAft>
                <a:spcPts val="0"/>
              </a:spcAft>
              <a:buNone/>
            </a:pPr>
            <a:r>
              <a:rPr lang="en" u="sng">
                <a:solidFill>
                  <a:schemeClr val="hlink"/>
                </a:solidFill>
                <a:hlinkClick r:id="rId3"/>
              </a:rPr>
              <a:t>https://data-flair.training/blogs/features-of-cloud-computing/</a:t>
            </a:r>
            <a:endParaRPr/>
          </a:p>
          <a:p>
            <a:pPr indent="0" lvl="0" marL="0" rtl="0" algn="l">
              <a:spcBef>
                <a:spcPts val="0"/>
              </a:spcBef>
              <a:spcAft>
                <a:spcPts val="0"/>
              </a:spcAft>
              <a:buNone/>
            </a:pPr>
            <a:r>
              <a:rPr lang="en"/>
              <a:t>https://azure.microsoft.com/en-in/overview/what-is-cloud-computing/#benefits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9625d4d3d0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9625d4d3d0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9625d4d3d0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9625d4d3d0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9625d4d3d0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9625d4d3d0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9625d4d3d0_1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9625d4d3d0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https://www.xenonstack.com/blog/edge-computing/</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9625d4d3d0_1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9625d4d3d0_1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286828d35f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286828d35f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286828d35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286828d35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https://www.toolbox.com/tech/cloud/articles/what-is-cloud-computing/</a:t>
            </a:r>
            <a:endParaRPr/>
          </a:p>
          <a:p>
            <a:pPr indent="0" lvl="0" marL="0" rtl="0" algn="l">
              <a:spcBef>
                <a:spcPts val="0"/>
              </a:spcBef>
              <a:spcAft>
                <a:spcPts val="0"/>
              </a:spcAft>
              <a:buNone/>
            </a:pPr>
            <a:r>
              <a:rPr lang="en" u="sng">
                <a:solidFill>
                  <a:schemeClr val="hlink"/>
                </a:solidFill>
                <a:hlinkClick r:id="rId3"/>
              </a:rPr>
              <a:t>https://data-flair.training/blogs/features-of-cloud-computing/</a:t>
            </a:r>
            <a:endParaRPr/>
          </a:p>
          <a:p>
            <a:pPr indent="0" lvl="0" marL="0" rtl="0" algn="l">
              <a:spcBef>
                <a:spcPts val="0"/>
              </a:spcBef>
              <a:spcAft>
                <a:spcPts val="0"/>
              </a:spcAft>
              <a:buNone/>
            </a:pPr>
            <a:r>
              <a:rPr lang="en"/>
              <a:t>https://data-flair.training/blogs/features-of-cloud-computing/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9625d4d3d0_1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9625d4d3d0_1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https://phoenixnap.com/blog/edge-computing-vs-cloud-computing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286828d35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286828d35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https://www.hpe.com/us/en/newsroom/blog-post/2017/03/7-reasons-why-we-need-to-compute-at-the-edge.html</a:t>
            </a:r>
            <a:endParaRPr/>
          </a:p>
          <a:p>
            <a:pPr indent="0" lvl="0" marL="0" rtl="0" algn="l">
              <a:spcBef>
                <a:spcPts val="0"/>
              </a:spcBef>
              <a:spcAft>
                <a:spcPts val="0"/>
              </a:spcAft>
              <a:buNone/>
            </a:pPr>
            <a:r>
              <a:rPr lang="en" u="sng">
                <a:solidFill>
                  <a:schemeClr val="hlink"/>
                </a:solidFill>
                <a:hlinkClick r:id="rId3"/>
              </a:rPr>
              <a:t>https://www.techtarget.com/searchdatacenter/definition/edge-computing</a:t>
            </a:r>
            <a:endParaRPr/>
          </a:p>
          <a:p>
            <a:pPr indent="0" lvl="0" marL="0" rtl="0" algn="l">
              <a:spcBef>
                <a:spcPts val="0"/>
              </a:spcBef>
              <a:spcAft>
                <a:spcPts val="0"/>
              </a:spcAft>
              <a:buNone/>
            </a:pPr>
            <a:r>
              <a:rPr lang="en" u="sng">
                <a:solidFill>
                  <a:schemeClr val="hlink"/>
                </a:solidFill>
                <a:hlinkClick r:id="rId4"/>
              </a:rPr>
              <a:t>https://www.reliant.io/2018/12/05/edge-computing-reliant-and-the-evolution-of-it-infrastructures/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https://www.techtarget.com/searchdatacenter/definition/edge-computing</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286828d35f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286828d35f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2999321c2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2999321c2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5.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0.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2.png"/><Relationship Id="rId4" Type="http://schemas.openxmlformats.org/officeDocument/2006/relationships/hyperlink" Target="https://github.com/Azure/iotedge" TargetMode="External"/><Relationship Id="rId5" Type="http://schemas.openxmlformats.org/officeDocument/2006/relationships/hyperlink" Target="https://azuremarketplace.microsoft.com/en-in/marketplace/apps/category/internet-of-things?page=1&amp;subcategories=iot-edge-modules" TargetMode="External"/><Relationship Id="rId6" Type="http://schemas.openxmlformats.org/officeDocument/2006/relationships/hyperlink" Target="https://azure.microsoft.com/en-in/services/iot-hub/" TargetMode="External"/><Relationship Id="rId7"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6.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kubeedge.io/en/docs/architecture/edge/edged" TargetMode="External"/><Relationship Id="rId4" Type="http://schemas.openxmlformats.org/officeDocument/2006/relationships/hyperlink" Target="https://kubeedge.io/en/docs/architecture/edge/edgehub" TargetMode="External"/><Relationship Id="rId9" Type="http://schemas.openxmlformats.org/officeDocument/2006/relationships/hyperlink" Target="https://kubeedge.io/en/docs/architecture/edge/metamanager" TargetMode="External"/><Relationship Id="rId5" Type="http://schemas.openxmlformats.org/officeDocument/2006/relationships/hyperlink" Target="https://kubeedge.io/en/docs/architecture/cloud/cloudhub" TargetMode="External"/><Relationship Id="rId6" Type="http://schemas.openxmlformats.org/officeDocument/2006/relationships/hyperlink" Target="https://kubeedge.io/en/docs/architecture/cloud/edge_controller" TargetMode="External"/><Relationship Id="rId7" Type="http://schemas.openxmlformats.org/officeDocument/2006/relationships/hyperlink" Target="https://kubeedge.io/en/docs/architecture/edge/eventbus" TargetMode="External"/><Relationship Id="rId8" Type="http://schemas.openxmlformats.org/officeDocument/2006/relationships/hyperlink" Target="https://kubeedge.io/en/docs/architecture/edge/devicetwin"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s://phoenixnap.com/blog/choose-best-cloud-service-provider" TargetMode="External"/><Relationship Id="rId4" Type="http://schemas.openxmlformats.org/officeDocument/2006/relationships/hyperlink" Target="https://phoenixnap.com/blog/community-cloud" TargetMode="External"/><Relationship Id="rId5"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en.wikipedia.org/wiki/Pooling_(resource_management)" TargetMode="External"/><Relationship Id="rId4" Type="http://schemas.openxmlformats.org/officeDocument/2006/relationships/hyperlink" Target="https://en.wikipedia.org/wiki/Laptop" TargetMode="External"/><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7.png"/><Relationship Id="rId4" Type="http://schemas.openxmlformats.org/officeDocument/2006/relationships/hyperlink" Target="https://www.networkworld.com/article/3330603/5g-versus-4g-how-speed-latency-and-application-support-differ.html"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Edge Computing</a:t>
            </a:r>
            <a:endParaRPr/>
          </a:p>
        </p:txBody>
      </p:sp>
      <p:sp>
        <p:nvSpPr>
          <p:cNvPr id="129" name="Google Shape;129;p13"/>
          <p:cNvSpPr txBox="1"/>
          <p:nvPr>
            <p:ph idx="1" type="subTitle"/>
          </p:nvPr>
        </p:nvSpPr>
        <p:spPr>
          <a:xfrm>
            <a:off x="5188225" y="3510050"/>
            <a:ext cx="3612000" cy="52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Version: 2.0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2"/>
          <p:cNvSpPr txBox="1"/>
          <p:nvPr>
            <p:ph type="title"/>
          </p:nvPr>
        </p:nvSpPr>
        <p:spPr>
          <a:xfrm>
            <a:off x="448400" y="316950"/>
            <a:ext cx="7505700" cy="954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Edge computing Use cases</a:t>
            </a:r>
            <a:endParaRPr/>
          </a:p>
          <a:p>
            <a:pPr indent="0" lvl="0" marL="0" marR="0" rtl="0" algn="l">
              <a:lnSpc>
                <a:spcPct val="100000"/>
              </a:lnSpc>
              <a:spcBef>
                <a:spcPts val="0"/>
              </a:spcBef>
              <a:spcAft>
                <a:spcPts val="0"/>
              </a:spcAft>
              <a:buNone/>
            </a:pPr>
            <a:r>
              <a:t/>
            </a:r>
            <a:endParaRPr/>
          </a:p>
        </p:txBody>
      </p:sp>
      <p:sp>
        <p:nvSpPr>
          <p:cNvPr id="196" name="Google Shape;196;p22"/>
          <p:cNvSpPr txBox="1"/>
          <p:nvPr>
            <p:ph idx="1" type="body"/>
          </p:nvPr>
        </p:nvSpPr>
        <p:spPr>
          <a:xfrm>
            <a:off x="564400" y="1347750"/>
            <a:ext cx="7505700" cy="28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22222"/>
                </a:solidFill>
                <a:highlight>
                  <a:srgbClr val="FFFFFF"/>
                </a:highlight>
                <a:latin typeface="Arial"/>
                <a:ea typeface="Arial"/>
                <a:cs typeface="Arial"/>
                <a:sym typeface="Arial"/>
              </a:rPr>
              <a:t>Here are few Edge computing use cases:</a:t>
            </a:r>
            <a:endParaRPr b="1" sz="1200">
              <a:solidFill>
                <a:srgbClr val="222222"/>
              </a:solidFill>
              <a:highlight>
                <a:srgbClr val="FFFFFF"/>
              </a:highlight>
              <a:latin typeface="Arial"/>
              <a:ea typeface="Arial"/>
              <a:cs typeface="Arial"/>
              <a:sym typeface="Arial"/>
            </a:endParaRPr>
          </a:p>
          <a:p>
            <a:pPr indent="-304800" lvl="0" marL="647700" marR="190500" rtl="0" algn="l">
              <a:lnSpc>
                <a:spcPct val="150000"/>
              </a:lnSpc>
              <a:spcBef>
                <a:spcPts val="1100"/>
              </a:spcBef>
              <a:spcAft>
                <a:spcPts val="0"/>
              </a:spcAft>
              <a:buClr>
                <a:srgbClr val="222222"/>
              </a:buClr>
              <a:buSzPts val="1200"/>
              <a:buFont typeface="Arial"/>
              <a:buChar char="❏"/>
            </a:pPr>
            <a:r>
              <a:rPr lang="en" sz="1200">
                <a:solidFill>
                  <a:srgbClr val="222222"/>
                </a:solidFill>
                <a:highlight>
                  <a:srgbClr val="FFFFFF"/>
                </a:highlight>
                <a:latin typeface="Arial"/>
                <a:ea typeface="Arial"/>
                <a:cs typeface="Arial"/>
                <a:sym typeface="Arial"/>
              </a:rPr>
              <a:t>Autonomous vehicles.</a:t>
            </a:r>
            <a:endParaRPr sz="1200">
              <a:solidFill>
                <a:srgbClr val="222222"/>
              </a:solidFill>
              <a:highlight>
                <a:srgbClr val="FFFFFF"/>
              </a:highlight>
              <a:latin typeface="Arial"/>
              <a:ea typeface="Arial"/>
              <a:cs typeface="Arial"/>
              <a:sym typeface="Arial"/>
            </a:endParaRPr>
          </a:p>
          <a:p>
            <a:pPr indent="-304800" lvl="0" marL="647700" marR="190500" rtl="0" algn="l">
              <a:lnSpc>
                <a:spcPct val="150000"/>
              </a:lnSpc>
              <a:spcBef>
                <a:spcPts val="0"/>
              </a:spcBef>
              <a:spcAft>
                <a:spcPts val="0"/>
              </a:spcAft>
              <a:buClr>
                <a:srgbClr val="222222"/>
              </a:buClr>
              <a:buSzPts val="1200"/>
              <a:buFont typeface="Arial"/>
              <a:buChar char="❏"/>
            </a:pPr>
            <a:r>
              <a:rPr lang="en" sz="1200">
                <a:solidFill>
                  <a:srgbClr val="222222"/>
                </a:solidFill>
                <a:highlight>
                  <a:srgbClr val="FFFFFF"/>
                </a:highlight>
                <a:latin typeface="Arial"/>
                <a:ea typeface="Arial"/>
                <a:cs typeface="Arial"/>
                <a:sym typeface="Arial"/>
              </a:rPr>
              <a:t>Industrial automation. </a:t>
            </a:r>
            <a:endParaRPr sz="1200">
              <a:solidFill>
                <a:srgbClr val="222222"/>
              </a:solidFill>
              <a:highlight>
                <a:srgbClr val="FFFFFF"/>
              </a:highlight>
              <a:latin typeface="Arial"/>
              <a:ea typeface="Arial"/>
              <a:cs typeface="Arial"/>
              <a:sym typeface="Arial"/>
            </a:endParaRPr>
          </a:p>
          <a:p>
            <a:pPr indent="-304800" lvl="0" marL="647700" marR="190500" rtl="0" algn="l">
              <a:lnSpc>
                <a:spcPct val="150000"/>
              </a:lnSpc>
              <a:spcBef>
                <a:spcPts val="0"/>
              </a:spcBef>
              <a:spcAft>
                <a:spcPts val="0"/>
              </a:spcAft>
              <a:buClr>
                <a:srgbClr val="222222"/>
              </a:buClr>
              <a:buSzPts val="1200"/>
              <a:buFont typeface="Arial"/>
              <a:buChar char="❏"/>
            </a:pPr>
            <a:r>
              <a:rPr lang="en" sz="1200">
                <a:solidFill>
                  <a:srgbClr val="222222"/>
                </a:solidFill>
                <a:highlight>
                  <a:srgbClr val="FFFFFF"/>
                </a:highlight>
                <a:latin typeface="Arial"/>
                <a:ea typeface="Arial"/>
                <a:cs typeface="Arial"/>
                <a:sym typeface="Arial"/>
              </a:rPr>
              <a:t>Augmented reality (AR) and virtual reality (VR)</a:t>
            </a:r>
            <a:endParaRPr sz="1200">
              <a:solidFill>
                <a:srgbClr val="222222"/>
              </a:solidFill>
              <a:highlight>
                <a:srgbClr val="FFFFFF"/>
              </a:highlight>
              <a:latin typeface="Arial"/>
              <a:ea typeface="Arial"/>
              <a:cs typeface="Arial"/>
              <a:sym typeface="Arial"/>
            </a:endParaRPr>
          </a:p>
          <a:p>
            <a:pPr indent="-304800" lvl="0" marL="647700" marR="190500" rtl="0" algn="l">
              <a:lnSpc>
                <a:spcPct val="150000"/>
              </a:lnSpc>
              <a:spcBef>
                <a:spcPts val="0"/>
              </a:spcBef>
              <a:spcAft>
                <a:spcPts val="0"/>
              </a:spcAft>
              <a:buClr>
                <a:srgbClr val="222222"/>
              </a:buClr>
              <a:buSzPts val="1200"/>
              <a:buFont typeface="Arial"/>
              <a:buChar char="❏"/>
            </a:pPr>
            <a:r>
              <a:rPr lang="en" sz="1200">
                <a:solidFill>
                  <a:srgbClr val="222222"/>
                </a:solidFill>
                <a:highlight>
                  <a:srgbClr val="FFFFFF"/>
                </a:highlight>
                <a:latin typeface="Arial"/>
                <a:ea typeface="Arial"/>
                <a:cs typeface="Arial"/>
                <a:sym typeface="Arial"/>
              </a:rPr>
              <a:t>Retail.</a:t>
            </a:r>
            <a:endParaRPr sz="1200">
              <a:solidFill>
                <a:srgbClr val="222222"/>
              </a:solidFill>
              <a:highlight>
                <a:srgbClr val="FFFFFF"/>
              </a:highlight>
              <a:latin typeface="Arial"/>
              <a:ea typeface="Arial"/>
              <a:cs typeface="Arial"/>
              <a:sym typeface="Arial"/>
            </a:endParaRPr>
          </a:p>
          <a:p>
            <a:pPr indent="-304800" lvl="0" marL="647700" marR="190500" rtl="0" algn="l">
              <a:lnSpc>
                <a:spcPct val="150000"/>
              </a:lnSpc>
              <a:spcBef>
                <a:spcPts val="0"/>
              </a:spcBef>
              <a:spcAft>
                <a:spcPts val="0"/>
              </a:spcAft>
              <a:buClr>
                <a:srgbClr val="222222"/>
              </a:buClr>
              <a:buSzPts val="1200"/>
              <a:buFont typeface="Arial"/>
              <a:buChar char="❏"/>
            </a:pPr>
            <a:r>
              <a:rPr lang="en" sz="1200">
                <a:solidFill>
                  <a:srgbClr val="222222"/>
                </a:solidFill>
                <a:highlight>
                  <a:srgbClr val="FFFFFF"/>
                </a:highlight>
                <a:latin typeface="Arial"/>
                <a:ea typeface="Arial"/>
                <a:cs typeface="Arial"/>
                <a:sym typeface="Arial"/>
              </a:rPr>
              <a:t>Connected homes and offices. </a:t>
            </a:r>
            <a:endParaRPr sz="1200">
              <a:solidFill>
                <a:srgbClr val="222222"/>
              </a:solidFill>
              <a:highlight>
                <a:srgbClr val="FFFFFF"/>
              </a:highlight>
              <a:latin typeface="Arial"/>
              <a:ea typeface="Arial"/>
              <a:cs typeface="Arial"/>
              <a:sym typeface="Arial"/>
            </a:endParaRPr>
          </a:p>
          <a:p>
            <a:pPr indent="-304800" lvl="0" marL="647700" marR="190500" rtl="0" algn="l">
              <a:lnSpc>
                <a:spcPct val="150000"/>
              </a:lnSpc>
              <a:spcBef>
                <a:spcPts val="0"/>
              </a:spcBef>
              <a:spcAft>
                <a:spcPts val="0"/>
              </a:spcAft>
              <a:buClr>
                <a:srgbClr val="222222"/>
              </a:buClr>
              <a:buSzPts val="1200"/>
              <a:buFont typeface="Arial"/>
              <a:buChar char="❏"/>
            </a:pPr>
            <a:r>
              <a:rPr lang="en" sz="1200">
                <a:solidFill>
                  <a:srgbClr val="222222"/>
                </a:solidFill>
                <a:highlight>
                  <a:srgbClr val="FFFFFF"/>
                </a:highlight>
                <a:latin typeface="Arial"/>
                <a:ea typeface="Arial"/>
                <a:cs typeface="Arial"/>
                <a:sym typeface="Arial"/>
              </a:rPr>
              <a:t>Predictive maintenance.</a:t>
            </a:r>
            <a:endParaRPr sz="1200">
              <a:solidFill>
                <a:srgbClr val="222222"/>
              </a:solidFill>
              <a:highlight>
                <a:srgbClr val="FFFFFF"/>
              </a:highlight>
              <a:latin typeface="Arial"/>
              <a:ea typeface="Arial"/>
              <a:cs typeface="Arial"/>
              <a:sym typeface="Arial"/>
            </a:endParaRPr>
          </a:p>
          <a:p>
            <a:pPr indent="-304800" lvl="0" marL="647700" marR="190500" rtl="0" algn="l">
              <a:lnSpc>
                <a:spcPct val="150000"/>
              </a:lnSpc>
              <a:spcBef>
                <a:spcPts val="0"/>
              </a:spcBef>
              <a:spcAft>
                <a:spcPts val="0"/>
              </a:spcAft>
              <a:buClr>
                <a:srgbClr val="222222"/>
              </a:buClr>
              <a:buSzPts val="1200"/>
              <a:buFont typeface="Arial"/>
              <a:buChar char="❏"/>
            </a:pPr>
            <a:r>
              <a:rPr lang="en" sz="1200">
                <a:solidFill>
                  <a:srgbClr val="222222"/>
                </a:solidFill>
                <a:highlight>
                  <a:srgbClr val="FFFFFF"/>
                </a:highlight>
                <a:latin typeface="Arial"/>
                <a:ea typeface="Arial"/>
                <a:cs typeface="Arial"/>
                <a:sym typeface="Arial"/>
              </a:rPr>
              <a:t>Video monitoring.</a:t>
            </a:r>
            <a:endParaRPr sz="1200">
              <a:solidFill>
                <a:srgbClr val="222222"/>
              </a:solidFill>
              <a:highlight>
                <a:srgbClr val="FFFFFF"/>
              </a:highlight>
              <a:latin typeface="Arial"/>
              <a:ea typeface="Arial"/>
              <a:cs typeface="Arial"/>
              <a:sym typeface="Arial"/>
            </a:endParaRPr>
          </a:p>
          <a:p>
            <a:pPr indent="-304800" lvl="0" marL="647700" marR="190500" rtl="0" algn="l">
              <a:lnSpc>
                <a:spcPct val="150000"/>
              </a:lnSpc>
              <a:spcBef>
                <a:spcPts val="0"/>
              </a:spcBef>
              <a:spcAft>
                <a:spcPts val="0"/>
              </a:spcAft>
              <a:buClr>
                <a:srgbClr val="222222"/>
              </a:buClr>
              <a:buSzPts val="1200"/>
              <a:buFont typeface="Arial"/>
              <a:buChar char="❏"/>
            </a:pPr>
            <a:r>
              <a:rPr lang="en" sz="1200">
                <a:solidFill>
                  <a:srgbClr val="222222"/>
                </a:solidFill>
                <a:highlight>
                  <a:srgbClr val="FFFFFF"/>
                </a:highlight>
                <a:latin typeface="Arial"/>
                <a:ea typeface="Arial"/>
                <a:cs typeface="Arial"/>
                <a:sym typeface="Arial"/>
              </a:rPr>
              <a:t>Software-defined networking.</a:t>
            </a:r>
            <a:endParaRPr sz="1200">
              <a:solidFill>
                <a:srgbClr val="222222"/>
              </a:solidFill>
              <a:highlight>
                <a:srgbClr val="FFFFFF"/>
              </a:highlight>
              <a:latin typeface="Arial"/>
              <a:ea typeface="Arial"/>
              <a:cs typeface="Arial"/>
              <a:sym typeface="Arial"/>
            </a:endParaRPr>
          </a:p>
          <a:p>
            <a:pPr indent="0" lvl="0" marL="457200" rtl="0" algn="l">
              <a:spcBef>
                <a:spcPts val="300"/>
              </a:spcBef>
              <a:spcAft>
                <a:spcPts val="0"/>
              </a:spcAft>
              <a:buNone/>
            </a:pPr>
            <a:r>
              <a:t/>
            </a:r>
            <a:endParaRPr sz="1350">
              <a:solidFill>
                <a:srgbClr val="222222"/>
              </a:solidFill>
              <a:highlight>
                <a:srgbClr val="FFFFFF"/>
              </a:highlight>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3"/>
          <p:cNvSpPr txBox="1"/>
          <p:nvPr>
            <p:ph type="title"/>
          </p:nvPr>
        </p:nvSpPr>
        <p:spPr>
          <a:xfrm>
            <a:off x="249225" y="234525"/>
            <a:ext cx="8528700" cy="5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PCB Defect detection use cases</a:t>
            </a:r>
            <a:r>
              <a:rPr lang="en" sz="1800"/>
              <a:t>(Industrial Rev. 4.0 - factory Automation)</a:t>
            </a:r>
            <a:endParaRPr sz="1800"/>
          </a:p>
        </p:txBody>
      </p:sp>
      <p:pic>
        <p:nvPicPr>
          <p:cNvPr id="202" name="Google Shape;202;p23"/>
          <p:cNvPicPr preferRelativeResize="0"/>
          <p:nvPr/>
        </p:nvPicPr>
        <p:blipFill>
          <a:blip r:embed="rId3">
            <a:alphaModFix/>
          </a:blip>
          <a:stretch>
            <a:fillRect/>
          </a:stretch>
        </p:blipFill>
        <p:spPr>
          <a:xfrm>
            <a:off x="1239089" y="2791725"/>
            <a:ext cx="3544575" cy="2057424"/>
          </a:xfrm>
          <a:prstGeom prst="rect">
            <a:avLst/>
          </a:prstGeom>
          <a:noFill/>
          <a:ln>
            <a:noFill/>
          </a:ln>
        </p:spPr>
      </p:pic>
      <p:sp>
        <p:nvSpPr>
          <p:cNvPr id="203" name="Google Shape;203;p23"/>
          <p:cNvSpPr txBox="1"/>
          <p:nvPr/>
        </p:nvSpPr>
        <p:spPr>
          <a:xfrm>
            <a:off x="369963" y="705213"/>
            <a:ext cx="7700700" cy="2075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900">
                <a:solidFill>
                  <a:srgbClr val="2962FF"/>
                </a:solidFill>
                <a:highlight>
                  <a:schemeClr val="dk1"/>
                </a:highlight>
              </a:rPr>
              <a:t>Why PCB Defect detection:</a:t>
            </a:r>
            <a:endParaRPr b="1" sz="900">
              <a:solidFill>
                <a:srgbClr val="2962FF"/>
              </a:solidFill>
              <a:highlight>
                <a:schemeClr val="dk1"/>
              </a:highlight>
            </a:endParaRPr>
          </a:p>
          <a:p>
            <a:pPr indent="0" lvl="0" marL="0" rtl="0" algn="just">
              <a:lnSpc>
                <a:spcPct val="115000"/>
              </a:lnSpc>
              <a:spcBef>
                <a:spcPts val="0"/>
              </a:spcBef>
              <a:spcAft>
                <a:spcPts val="0"/>
              </a:spcAft>
              <a:buNone/>
            </a:pPr>
            <a:r>
              <a:rPr lang="en" sz="900">
                <a:solidFill>
                  <a:srgbClr val="222222"/>
                </a:solidFill>
                <a:highlight>
                  <a:schemeClr val="dk1"/>
                </a:highlight>
              </a:rPr>
              <a:t>Testing printed circuit boards (PCBs) throughout the design and manufacturing processes is essential in ensuring quality products. Even after following proper design and manufacturing processes, there is always a risk of defects, bugs, human errors at the prototype stages. Identifying and addressing these issues before the final product is critical in ensuring the performance, functionality, and reliability of the products.</a:t>
            </a:r>
            <a:endParaRPr sz="900">
              <a:solidFill>
                <a:srgbClr val="222222"/>
              </a:solidFill>
              <a:highlight>
                <a:schemeClr val="dk1"/>
              </a:highlight>
            </a:endParaRPr>
          </a:p>
          <a:p>
            <a:pPr indent="0" lvl="0" marL="0" rtl="0" algn="just">
              <a:lnSpc>
                <a:spcPct val="115000"/>
              </a:lnSpc>
              <a:spcBef>
                <a:spcPts val="0"/>
              </a:spcBef>
              <a:spcAft>
                <a:spcPts val="0"/>
              </a:spcAft>
              <a:buNone/>
            </a:pPr>
            <a:r>
              <a:rPr lang="en" sz="900">
                <a:solidFill>
                  <a:srgbClr val="222222"/>
                </a:solidFill>
                <a:highlight>
                  <a:schemeClr val="dk1"/>
                </a:highlight>
              </a:rPr>
              <a:t>A wide range of defects in PCBs may arise due to human error, a wrong manufacturing process, poor design, and other practices.</a:t>
            </a:r>
            <a:endParaRPr sz="900">
              <a:solidFill>
                <a:srgbClr val="222222"/>
              </a:solidFill>
              <a:highlight>
                <a:schemeClr val="dk1"/>
              </a:highlight>
            </a:endParaRPr>
          </a:p>
          <a:p>
            <a:pPr indent="0" lvl="0" marL="0" rtl="0" algn="just">
              <a:lnSpc>
                <a:spcPct val="115000"/>
              </a:lnSpc>
              <a:spcBef>
                <a:spcPts val="0"/>
              </a:spcBef>
              <a:spcAft>
                <a:spcPts val="0"/>
              </a:spcAft>
              <a:buNone/>
            </a:pPr>
            <a:r>
              <a:t/>
            </a:r>
            <a:endParaRPr sz="900"/>
          </a:p>
          <a:p>
            <a:pPr indent="0" lvl="0" marL="0" rtl="0" algn="just">
              <a:lnSpc>
                <a:spcPct val="115000"/>
              </a:lnSpc>
              <a:spcBef>
                <a:spcPts val="0"/>
              </a:spcBef>
              <a:spcAft>
                <a:spcPts val="0"/>
              </a:spcAft>
              <a:buNone/>
            </a:pPr>
            <a:r>
              <a:rPr b="1" lang="en" sz="900">
                <a:solidFill>
                  <a:srgbClr val="2962FF"/>
                </a:solidFill>
                <a:highlight>
                  <a:schemeClr val="dk1"/>
                </a:highlight>
              </a:rPr>
              <a:t>PCB Defect detection Benefits:</a:t>
            </a:r>
            <a:endParaRPr b="1" sz="900">
              <a:solidFill>
                <a:srgbClr val="222222"/>
              </a:solidFill>
              <a:highlight>
                <a:schemeClr val="dk1"/>
              </a:highlight>
            </a:endParaRPr>
          </a:p>
          <a:p>
            <a:pPr indent="0" lvl="0" marL="0" rtl="0" algn="just">
              <a:lnSpc>
                <a:spcPct val="115000"/>
              </a:lnSpc>
              <a:spcBef>
                <a:spcPts val="0"/>
              </a:spcBef>
              <a:spcAft>
                <a:spcPts val="0"/>
              </a:spcAft>
              <a:buNone/>
            </a:pPr>
            <a:r>
              <a:rPr lang="en" sz="900">
                <a:solidFill>
                  <a:srgbClr val="222222"/>
                </a:solidFill>
                <a:highlight>
                  <a:schemeClr val="dk1"/>
                </a:highlight>
              </a:rPr>
              <a:t>- Identifying and addressing faults and bugs such as short circuits, opens, poor/weak soldering, cleanliness etc.</a:t>
            </a:r>
            <a:endParaRPr sz="900">
              <a:solidFill>
                <a:srgbClr val="222222"/>
              </a:solidFill>
              <a:highlight>
                <a:schemeClr val="dk1"/>
              </a:highlight>
            </a:endParaRPr>
          </a:p>
          <a:p>
            <a:pPr indent="0" lvl="0" marL="0" rtl="0" algn="just">
              <a:lnSpc>
                <a:spcPct val="115000"/>
              </a:lnSpc>
              <a:spcBef>
                <a:spcPts val="0"/>
              </a:spcBef>
              <a:spcAft>
                <a:spcPts val="0"/>
              </a:spcAft>
              <a:buNone/>
            </a:pPr>
            <a:r>
              <a:rPr lang="en" sz="900">
                <a:solidFill>
                  <a:srgbClr val="222222"/>
                </a:solidFill>
                <a:highlight>
                  <a:schemeClr val="dk1"/>
                </a:highlight>
              </a:rPr>
              <a:t>- It provides an opportunity to address any potential issues early before going into final production, saving time and money. Fixing the problems on finished products is usually more difficult, time-consuming and costly</a:t>
            </a:r>
            <a:endParaRPr sz="900">
              <a:solidFill>
                <a:srgbClr val="222222"/>
              </a:solidFill>
              <a:highlight>
                <a:schemeClr val="dk1"/>
              </a:highlight>
            </a:endParaRPr>
          </a:p>
          <a:p>
            <a:pPr indent="0" lvl="0" marL="0" rtl="0" algn="just">
              <a:lnSpc>
                <a:spcPct val="115000"/>
              </a:lnSpc>
              <a:spcBef>
                <a:spcPts val="0"/>
              </a:spcBef>
              <a:spcAft>
                <a:spcPts val="0"/>
              </a:spcAft>
              <a:buNone/>
            </a:pPr>
            <a:r>
              <a:rPr lang="en" sz="900">
                <a:solidFill>
                  <a:srgbClr val="222222"/>
                </a:solidFill>
                <a:highlight>
                  <a:schemeClr val="dk1"/>
                </a:highlight>
              </a:rPr>
              <a:t>- Reducing wastage and costs since the testers use the small-scale assemblies and prototypes instead of complete products. This prevents throwing away faulty, full-scale assemblies.</a:t>
            </a:r>
            <a:endParaRPr sz="800">
              <a:solidFill>
                <a:srgbClr val="222222"/>
              </a:solidFill>
              <a:highlight>
                <a:schemeClr val="dk1"/>
              </a:highlight>
            </a:endParaRPr>
          </a:p>
        </p:txBody>
      </p:sp>
      <p:pic>
        <p:nvPicPr>
          <p:cNvPr id="204" name="Google Shape;204;p23"/>
          <p:cNvPicPr preferRelativeResize="0"/>
          <p:nvPr/>
        </p:nvPicPr>
        <p:blipFill rotWithShape="1">
          <a:blip r:embed="rId4">
            <a:alphaModFix/>
          </a:blip>
          <a:srcRect b="0" l="0" r="0" t="0"/>
          <a:stretch/>
        </p:blipFill>
        <p:spPr>
          <a:xfrm>
            <a:off x="5531924" y="3095322"/>
            <a:ext cx="1574051" cy="1229700"/>
          </a:xfrm>
          <a:prstGeom prst="rect">
            <a:avLst/>
          </a:prstGeom>
          <a:noFill/>
          <a:ln>
            <a:noFill/>
          </a:ln>
        </p:spPr>
      </p:pic>
      <p:sp>
        <p:nvSpPr>
          <p:cNvPr id="205" name="Google Shape;205;p23"/>
          <p:cNvSpPr/>
          <p:nvPr/>
        </p:nvSpPr>
        <p:spPr>
          <a:xfrm>
            <a:off x="3203425" y="3439725"/>
            <a:ext cx="2328600" cy="124500"/>
          </a:xfrm>
          <a:prstGeom prst="stripedRightArrow">
            <a:avLst>
              <a:gd fmla="val 50000" name="adj1"/>
              <a:gd fmla="val 50000" name="adj2"/>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4"/>
          <p:cNvSpPr txBox="1"/>
          <p:nvPr/>
        </p:nvSpPr>
        <p:spPr>
          <a:xfrm>
            <a:off x="225475" y="992150"/>
            <a:ext cx="8017500" cy="1131300"/>
          </a:xfrm>
          <a:prstGeom prst="rect">
            <a:avLst/>
          </a:prstGeom>
          <a:noFill/>
          <a:ln>
            <a:noFill/>
          </a:ln>
        </p:spPr>
        <p:txBody>
          <a:bodyPr anchorCtr="0" anchor="t" bIns="68550" lIns="68550" spcFirstLastPara="1" rIns="68550" wrap="square" tIns="68550">
            <a:spAutoFit/>
          </a:bodyPr>
          <a:lstStyle/>
          <a:p>
            <a:pPr indent="0" lvl="0" marL="0" marR="0" rtl="0" algn="just">
              <a:lnSpc>
                <a:spcPct val="115000"/>
              </a:lnSpc>
              <a:spcBef>
                <a:spcPts val="0"/>
              </a:spcBef>
              <a:spcAft>
                <a:spcPts val="0"/>
              </a:spcAft>
              <a:buClr>
                <a:srgbClr val="000000"/>
              </a:buClr>
              <a:buSzPts val="800"/>
              <a:buFont typeface="Arial"/>
              <a:buNone/>
            </a:pPr>
            <a:r>
              <a:t/>
            </a:r>
            <a:endParaRPr b="1" i="0" sz="1000" u="none" cap="none" strike="noStrike">
              <a:solidFill>
                <a:srgbClr val="222222"/>
              </a:solidFill>
              <a:highlight>
                <a:srgbClr val="FFFFFF"/>
              </a:highlight>
              <a:latin typeface="Arial"/>
              <a:ea typeface="Arial"/>
              <a:cs typeface="Arial"/>
              <a:sym typeface="Arial"/>
            </a:endParaRPr>
          </a:p>
          <a:p>
            <a:pPr indent="0" lvl="0" marL="0" marR="0" rtl="0" algn="just">
              <a:lnSpc>
                <a:spcPct val="115000"/>
              </a:lnSpc>
              <a:spcBef>
                <a:spcPts val="0"/>
              </a:spcBef>
              <a:spcAft>
                <a:spcPts val="0"/>
              </a:spcAft>
              <a:buClr>
                <a:srgbClr val="000000"/>
              </a:buClr>
              <a:buSzPts val="800"/>
              <a:buFont typeface="Arial"/>
              <a:buNone/>
            </a:pPr>
            <a:r>
              <a:rPr b="0" i="0" lang="en" sz="1000" u="none" cap="none" strike="noStrike">
                <a:solidFill>
                  <a:srgbClr val="222222"/>
                </a:solidFill>
                <a:highlight>
                  <a:srgbClr val="FFFFFF"/>
                </a:highlight>
                <a:latin typeface="Arial"/>
                <a:ea typeface="Arial"/>
                <a:cs typeface="Arial"/>
                <a:sym typeface="Arial"/>
              </a:rPr>
              <a:t>Use case has Low latency requirement asking for limited distance between camera of the machine vision system and the image analytics systems. Local solution in enterprise involves dozens of machine vision servers occupies log of production line space. This is where 5G Telco edge for Machine vision could play a role.</a:t>
            </a:r>
            <a:endParaRPr b="0" i="0" sz="1000" u="none" cap="none" strike="noStrike">
              <a:solidFill>
                <a:srgbClr val="222222"/>
              </a:solidFill>
              <a:highlight>
                <a:srgbClr val="FFFFFF"/>
              </a:highlight>
              <a:latin typeface="Arial"/>
              <a:ea typeface="Arial"/>
              <a:cs typeface="Arial"/>
              <a:sym typeface="Arial"/>
            </a:endParaRPr>
          </a:p>
          <a:p>
            <a:pPr indent="0" lvl="0" marL="0" marR="0" rtl="0" algn="just">
              <a:lnSpc>
                <a:spcPct val="115000"/>
              </a:lnSpc>
              <a:spcBef>
                <a:spcPts val="0"/>
              </a:spcBef>
              <a:spcAft>
                <a:spcPts val="0"/>
              </a:spcAft>
              <a:buClr>
                <a:srgbClr val="000000"/>
              </a:buClr>
              <a:buSzPts val="800"/>
              <a:buFont typeface="Arial"/>
              <a:buNone/>
            </a:pPr>
            <a:r>
              <a:t/>
            </a:r>
            <a:endParaRPr b="0" i="0" sz="1000" u="none" cap="none" strike="noStrike">
              <a:solidFill>
                <a:srgbClr val="222222"/>
              </a:solidFill>
              <a:highlight>
                <a:srgbClr val="FFFFFF"/>
              </a:highlight>
              <a:latin typeface="Arial"/>
              <a:ea typeface="Arial"/>
              <a:cs typeface="Arial"/>
              <a:sym typeface="Arial"/>
            </a:endParaRPr>
          </a:p>
          <a:p>
            <a:pPr indent="0" lvl="0" marL="0" marR="0" rtl="0" algn="just">
              <a:lnSpc>
                <a:spcPct val="115000"/>
              </a:lnSpc>
              <a:spcBef>
                <a:spcPts val="0"/>
              </a:spcBef>
              <a:spcAft>
                <a:spcPts val="0"/>
              </a:spcAft>
              <a:buClr>
                <a:srgbClr val="000000"/>
              </a:buClr>
              <a:buSzPts val="500"/>
              <a:buFont typeface="Arial"/>
              <a:buNone/>
            </a:pPr>
            <a:r>
              <a:t/>
            </a:r>
            <a:endParaRPr b="1" i="0" sz="700" u="none" cap="none" strike="noStrike">
              <a:solidFill>
                <a:srgbClr val="202124"/>
              </a:solidFill>
              <a:highlight>
                <a:srgbClr val="FFFFFF"/>
              </a:highlight>
              <a:latin typeface="Roboto"/>
              <a:ea typeface="Roboto"/>
              <a:cs typeface="Roboto"/>
              <a:sym typeface="Roboto"/>
            </a:endParaRPr>
          </a:p>
        </p:txBody>
      </p:sp>
      <p:sp>
        <p:nvSpPr>
          <p:cNvPr id="212" name="Google Shape;212;p24"/>
          <p:cNvSpPr txBox="1"/>
          <p:nvPr/>
        </p:nvSpPr>
        <p:spPr>
          <a:xfrm>
            <a:off x="189414" y="227363"/>
            <a:ext cx="8532300" cy="461700"/>
          </a:xfrm>
          <a:prstGeom prst="rect">
            <a:avLst/>
          </a:prstGeom>
          <a:noFill/>
          <a:ln>
            <a:noFill/>
          </a:ln>
        </p:spPr>
        <p:txBody>
          <a:bodyPr anchorCtr="0" anchor="t" bIns="68550" lIns="68550" spcFirstLastPara="1" rIns="68550" wrap="square" tIns="68550">
            <a:spAutoFit/>
          </a:bodyPr>
          <a:lstStyle/>
          <a:p>
            <a:pPr indent="0" lvl="0" marL="0" rtl="0" algn="just">
              <a:lnSpc>
                <a:spcPct val="115000"/>
              </a:lnSpc>
              <a:spcBef>
                <a:spcPts val="0"/>
              </a:spcBef>
              <a:spcAft>
                <a:spcPts val="0"/>
              </a:spcAft>
              <a:buClr>
                <a:srgbClr val="000000"/>
              </a:buClr>
              <a:buSzPts val="800"/>
              <a:buFont typeface="Arial"/>
              <a:buNone/>
            </a:pPr>
            <a:r>
              <a:rPr lang="en" sz="2100">
                <a:solidFill>
                  <a:schemeClr val="lt1"/>
                </a:solidFill>
                <a:latin typeface="Nunito"/>
                <a:ea typeface="Nunito"/>
                <a:cs typeface="Nunito"/>
                <a:sym typeface="Nunito"/>
              </a:rPr>
              <a:t>PCB Defect detection use cases - Why Edge</a:t>
            </a:r>
            <a:endParaRPr b="1" i="0" sz="1400" u="none" cap="none" strike="noStrike">
              <a:solidFill>
                <a:srgbClr val="000000"/>
              </a:solidFill>
              <a:latin typeface="Nunito"/>
              <a:ea typeface="Nunito"/>
              <a:cs typeface="Nunito"/>
              <a:sym typeface="Nunito"/>
            </a:endParaRPr>
          </a:p>
        </p:txBody>
      </p:sp>
      <p:pic>
        <p:nvPicPr>
          <p:cNvPr id="213" name="Google Shape;213;p24"/>
          <p:cNvPicPr preferRelativeResize="0"/>
          <p:nvPr/>
        </p:nvPicPr>
        <p:blipFill>
          <a:blip r:embed="rId3">
            <a:alphaModFix/>
          </a:blip>
          <a:stretch>
            <a:fillRect/>
          </a:stretch>
        </p:blipFill>
        <p:spPr>
          <a:xfrm>
            <a:off x="116176" y="2260326"/>
            <a:ext cx="8178937" cy="1679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5"/>
          <p:cNvSpPr txBox="1"/>
          <p:nvPr>
            <p:ph type="title"/>
          </p:nvPr>
        </p:nvSpPr>
        <p:spPr>
          <a:xfrm>
            <a:off x="538750" y="407475"/>
            <a:ext cx="7505700" cy="67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 use case</a:t>
            </a:r>
            <a:endParaRPr/>
          </a:p>
        </p:txBody>
      </p:sp>
      <p:sp>
        <p:nvSpPr>
          <p:cNvPr id="219" name="Google Shape;219;p25"/>
          <p:cNvSpPr txBox="1"/>
          <p:nvPr>
            <p:ph idx="1" type="body"/>
          </p:nvPr>
        </p:nvSpPr>
        <p:spPr>
          <a:xfrm>
            <a:off x="468650" y="1079425"/>
            <a:ext cx="7505700" cy="358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FF"/>
                </a:solidFill>
              </a:rPr>
              <a:t>What is AR/VR</a:t>
            </a:r>
            <a:r>
              <a:rPr lang="en"/>
              <a:t>: </a:t>
            </a:r>
            <a:r>
              <a:rPr lang="en"/>
              <a:t>Augmented reality allows users to have additional information from their environment by performing an analysis of their surroundings, deriving the semantics of the scene, augment it with additional knowledge provided by databases, and feed it back to the user within a very short time. The device can be for example a smartphone or any wearable device with a camera and other sensors. </a:t>
            </a:r>
            <a:endParaRPr/>
          </a:p>
          <a:p>
            <a:pPr indent="0" lvl="0" marL="0" rtl="0" algn="l">
              <a:spcBef>
                <a:spcPts val="1600"/>
              </a:spcBef>
              <a:spcAft>
                <a:spcPts val="0"/>
              </a:spcAft>
              <a:buNone/>
            </a:pPr>
            <a:r>
              <a:rPr b="1" lang="en">
                <a:solidFill>
                  <a:srgbClr val="0000FF"/>
                </a:solidFill>
              </a:rPr>
              <a:t>Why Edge computing:</a:t>
            </a:r>
            <a:r>
              <a:rPr lang="en"/>
              <a:t> AR applications like rendering, can run on Edge </a:t>
            </a:r>
            <a:r>
              <a:rPr lang="en"/>
              <a:t>computing</a:t>
            </a:r>
            <a:r>
              <a:rPr lang="en"/>
              <a:t> platform which  </a:t>
            </a:r>
            <a:r>
              <a:rPr b="1" lang="en"/>
              <a:t>offload </a:t>
            </a:r>
            <a:r>
              <a:rPr b="1" lang="en"/>
              <a:t>computation</a:t>
            </a:r>
            <a:r>
              <a:rPr b="1" lang="en"/>
              <a:t> from devices and </a:t>
            </a:r>
            <a:r>
              <a:rPr b="1" lang="en"/>
              <a:t>reduce</a:t>
            </a:r>
            <a:r>
              <a:rPr b="1" lang="en"/>
              <a:t> latency</a:t>
            </a:r>
            <a:endParaRPr b="1">
              <a:solidFill>
                <a:srgbClr val="0000FF"/>
              </a:solidFill>
            </a:endParaRPr>
          </a:p>
          <a:p>
            <a:pPr indent="0" lvl="0" marL="0" rtl="0" algn="l">
              <a:spcBef>
                <a:spcPts val="1600"/>
              </a:spcBef>
              <a:spcAft>
                <a:spcPts val="0"/>
              </a:spcAft>
              <a:buNone/>
            </a:pPr>
            <a:r>
              <a:rPr b="1" lang="en">
                <a:solidFill>
                  <a:srgbClr val="0000FF"/>
                </a:solidFill>
              </a:rPr>
              <a:t>Request Flow:</a:t>
            </a:r>
            <a:r>
              <a:rPr lang="en"/>
              <a:t> </a:t>
            </a:r>
            <a:endParaRPr/>
          </a:p>
          <a:p>
            <a:pPr indent="-311150" lvl="0" marL="457200" rtl="0" algn="l">
              <a:lnSpc>
                <a:spcPct val="150000"/>
              </a:lnSpc>
              <a:spcBef>
                <a:spcPts val="0"/>
              </a:spcBef>
              <a:spcAft>
                <a:spcPts val="0"/>
              </a:spcAft>
              <a:buSzPts val="1300"/>
              <a:buChar char="●"/>
            </a:pPr>
            <a:r>
              <a:rPr lang="en"/>
              <a:t>In response to a request from the user, the UE needs to be connected to an instance of a specific application, running on an appropriate MEC host fulfilling the latency requirements of the application. </a:t>
            </a:r>
            <a:endParaRPr/>
          </a:p>
          <a:p>
            <a:pPr indent="-311150" lvl="0" marL="457200" rtl="0" algn="l">
              <a:lnSpc>
                <a:spcPct val="150000"/>
              </a:lnSpc>
              <a:spcBef>
                <a:spcPts val="0"/>
              </a:spcBef>
              <a:spcAft>
                <a:spcPts val="0"/>
              </a:spcAft>
              <a:buSzPts val="1300"/>
              <a:buChar char="●"/>
            </a:pPr>
            <a:r>
              <a:rPr lang="en"/>
              <a:t>A new instance of the application needs to be started if it is not yet running. </a:t>
            </a:r>
            <a:endParaRPr/>
          </a:p>
          <a:p>
            <a:pPr indent="-311150" lvl="0" marL="457200" rtl="0" algn="l">
              <a:lnSpc>
                <a:spcPct val="150000"/>
              </a:lnSpc>
              <a:spcBef>
                <a:spcPts val="0"/>
              </a:spcBef>
              <a:spcAft>
                <a:spcPts val="0"/>
              </a:spcAft>
              <a:buSzPts val="1300"/>
              <a:buChar char="●"/>
            </a:pPr>
            <a:r>
              <a:rPr lang="en"/>
              <a:t>The application might have a set of requirements (e.g. latency, compute resources, storage resources, etc.) that needs to be fulfilled by the host. </a:t>
            </a:r>
            <a:endParaRPr/>
          </a:p>
          <a:p>
            <a:pPr indent="-311150" lvl="0" marL="457200" rtl="0" algn="l">
              <a:lnSpc>
                <a:spcPct val="150000"/>
              </a:lnSpc>
              <a:spcBef>
                <a:spcPts val="0"/>
              </a:spcBef>
              <a:spcAft>
                <a:spcPts val="0"/>
              </a:spcAft>
              <a:buSzPts val="1300"/>
              <a:buChar char="●"/>
            </a:pPr>
            <a:r>
              <a:rPr lang="en"/>
              <a:t>The MEC system needs to select a MEC host that fulfils all the requirements.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26"/>
          <p:cNvPicPr preferRelativeResize="0"/>
          <p:nvPr/>
        </p:nvPicPr>
        <p:blipFill>
          <a:blip r:embed="rId3">
            <a:alphaModFix/>
          </a:blip>
          <a:stretch>
            <a:fillRect/>
          </a:stretch>
        </p:blipFill>
        <p:spPr>
          <a:xfrm>
            <a:off x="232100" y="918300"/>
            <a:ext cx="8527499" cy="1782900"/>
          </a:xfrm>
          <a:prstGeom prst="rect">
            <a:avLst/>
          </a:prstGeom>
          <a:noFill/>
          <a:ln>
            <a:noFill/>
          </a:ln>
        </p:spPr>
      </p:pic>
      <p:pic>
        <p:nvPicPr>
          <p:cNvPr id="225" name="Google Shape;225;p26"/>
          <p:cNvPicPr preferRelativeResize="0"/>
          <p:nvPr/>
        </p:nvPicPr>
        <p:blipFill>
          <a:blip r:embed="rId4">
            <a:alphaModFix/>
          </a:blip>
          <a:stretch>
            <a:fillRect/>
          </a:stretch>
        </p:blipFill>
        <p:spPr>
          <a:xfrm>
            <a:off x="1566414" y="2611750"/>
            <a:ext cx="6193335" cy="2219375"/>
          </a:xfrm>
          <a:prstGeom prst="rect">
            <a:avLst/>
          </a:prstGeom>
          <a:noFill/>
          <a:ln>
            <a:noFill/>
          </a:ln>
        </p:spPr>
      </p:pic>
      <p:sp>
        <p:nvSpPr>
          <p:cNvPr id="226" name="Google Shape;226;p26"/>
          <p:cNvSpPr txBox="1"/>
          <p:nvPr>
            <p:ph type="title"/>
          </p:nvPr>
        </p:nvSpPr>
        <p:spPr>
          <a:xfrm>
            <a:off x="386350" y="255075"/>
            <a:ext cx="7505700" cy="67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 use case - Edge computing Benefits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7"/>
          <p:cNvSpPr txBox="1"/>
          <p:nvPr>
            <p:ph type="title"/>
          </p:nvPr>
        </p:nvSpPr>
        <p:spPr>
          <a:xfrm>
            <a:off x="415325" y="146050"/>
            <a:ext cx="7505700" cy="677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Different types of Edges</a:t>
            </a:r>
            <a:endParaRPr/>
          </a:p>
          <a:p>
            <a:pPr indent="0" lvl="0" marL="0" marR="0" rtl="0" algn="l">
              <a:lnSpc>
                <a:spcPct val="100000"/>
              </a:lnSpc>
              <a:spcBef>
                <a:spcPts val="0"/>
              </a:spcBef>
              <a:spcAft>
                <a:spcPts val="0"/>
              </a:spcAft>
              <a:buNone/>
            </a:pPr>
            <a:r>
              <a:t/>
            </a:r>
            <a:endParaRPr/>
          </a:p>
        </p:txBody>
      </p:sp>
      <p:sp>
        <p:nvSpPr>
          <p:cNvPr id="232" name="Google Shape;232;p27"/>
          <p:cNvSpPr txBox="1"/>
          <p:nvPr>
            <p:ph idx="1" type="body"/>
          </p:nvPr>
        </p:nvSpPr>
        <p:spPr>
          <a:xfrm>
            <a:off x="473625" y="671350"/>
            <a:ext cx="7664100" cy="2436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800">
                <a:solidFill>
                  <a:srgbClr val="222222"/>
                </a:solidFill>
                <a:highlight>
                  <a:srgbClr val="FFFFFF"/>
                </a:highlight>
                <a:latin typeface="Arial"/>
                <a:ea typeface="Arial"/>
                <a:cs typeface="Arial"/>
                <a:sym typeface="Arial"/>
              </a:rPr>
              <a:t>Edge computing can be </a:t>
            </a:r>
            <a:r>
              <a:rPr b="1" lang="en" sz="800">
                <a:solidFill>
                  <a:srgbClr val="222222"/>
                </a:solidFill>
                <a:highlight>
                  <a:srgbClr val="FFFFFF"/>
                </a:highlight>
                <a:latin typeface="Arial"/>
                <a:ea typeface="Arial"/>
                <a:cs typeface="Arial"/>
                <a:sym typeface="Arial"/>
              </a:rPr>
              <a:t>divided</a:t>
            </a:r>
            <a:r>
              <a:rPr b="1" lang="en" sz="800">
                <a:solidFill>
                  <a:srgbClr val="222222"/>
                </a:solidFill>
                <a:highlight>
                  <a:srgbClr val="FFFFFF"/>
                </a:highlight>
                <a:latin typeface="Arial"/>
                <a:ea typeface="Arial"/>
                <a:cs typeface="Arial"/>
                <a:sym typeface="Arial"/>
              </a:rPr>
              <a:t> in broad level in below </a:t>
            </a:r>
            <a:r>
              <a:rPr b="1" lang="en" sz="800">
                <a:solidFill>
                  <a:srgbClr val="222222"/>
                </a:solidFill>
                <a:highlight>
                  <a:srgbClr val="FFFFFF"/>
                </a:highlight>
                <a:latin typeface="Arial"/>
                <a:ea typeface="Arial"/>
                <a:cs typeface="Arial"/>
                <a:sym typeface="Arial"/>
              </a:rPr>
              <a:t>category</a:t>
            </a:r>
            <a:r>
              <a:rPr b="1" lang="en" sz="800">
                <a:solidFill>
                  <a:srgbClr val="222222"/>
                </a:solidFill>
                <a:highlight>
                  <a:srgbClr val="FFFFFF"/>
                </a:highlight>
                <a:latin typeface="Arial"/>
                <a:ea typeface="Arial"/>
                <a:cs typeface="Arial"/>
                <a:sym typeface="Arial"/>
              </a:rPr>
              <a:t> based on placement and type use cases. </a:t>
            </a:r>
            <a:endParaRPr b="1" sz="800">
              <a:solidFill>
                <a:srgbClr val="222222"/>
              </a:solidFill>
              <a:highlight>
                <a:srgbClr val="FFFFFF"/>
              </a:highlight>
              <a:latin typeface="Arial"/>
              <a:ea typeface="Arial"/>
              <a:cs typeface="Arial"/>
              <a:sym typeface="Arial"/>
            </a:endParaRPr>
          </a:p>
          <a:p>
            <a:pPr indent="0" lvl="0" marL="0" rtl="0" algn="l">
              <a:lnSpc>
                <a:spcPct val="115000"/>
              </a:lnSpc>
              <a:spcBef>
                <a:spcPts val="1000"/>
              </a:spcBef>
              <a:spcAft>
                <a:spcPts val="0"/>
              </a:spcAft>
              <a:buNone/>
            </a:pPr>
            <a:r>
              <a:rPr b="1" lang="en" sz="800">
                <a:solidFill>
                  <a:srgbClr val="222222"/>
                </a:solidFill>
                <a:highlight>
                  <a:srgbClr val="FFFFFF"/>
                </a:highlight>
                <a:latin typeface="Arial"/>
                <a:ea typeface="Arial"/>
                <a:cs typeface="Arial"/>
                <a:sym typeface="Arial"/>
              </a:rPr>
              <a:t>(</a:t>
            </a:r>
            <a:r>
              <a:rPr b="1" lang="en" sz="800">
                <a:solidFill>
                  <a:srgbClr val="222222"/>
                </a:solidFill>
                <a:highlight>
                  <a:schemeClr val="dk1"/>
                </a:highlight>
                <a:latin typeface="Arial"/>
                <a:ea typeface="Arial"/>
                <a:cs typeface="Arial"/>
                <a:sym typeface="Arial"/>
              </a:rPr>
              <a:t> Dedicated/shared, </a:t>
            </a:r>
            <a:r>
              <a:rPr b="1" lang="en" sz="800">
                <a:solidFill>
                  <a:srgbClr val="222222"/>
                </a:solidFill>
                <a:highlight>
                  <a:srgbClr val="FFFFFF"/>
                </a:highlight>
                <a:latin typeface="Arial"/>
                <a:ea typeface="Arial"/>
                <a:cs typeface="Arial"/>
                <a:sym typeface="Arial"/>
              </a:rPr>
              <a:t>Location/Latency, )</a:t>
            </a:r>
            <a:endParaRPr b="1" sz="800">
              <a:solidFill>
                <a:srgbClr val="222222"/>
              </a:solidFill>
              <a:highlight>
                <a:srgbClr val="FFFFFF"/>
              </a:highlight>
              <a:latin typeface="Arial"/>
              <a:ea typeface="Arial"/>
              <a:cs typeface="Arial"/>
              <a:sym typeface="Arial"/>
            </a:endParaRPr>
          </a:p>
          <a:p>
            <a:pPr indent="0" lvl="0" marL="0" rtl="0" algn="l">
              <a:lnSpc>
                <a:spcPct val="115000"/>
              </a:lnSpc>
              <a:spcBef>
                <a:spcPts val="1000"/>
              </a:spcBef>
              <a:spcAft>
                <a:spcPts val="0"/>
              </a:spcAft>
              <a:buNone/>
            </a:pPr>
            <a:r>
              <a:rPr b="1" lang="en" sz="900">
                <a:solidFill>
                  <a:srgbClr val="222222"/>
                </a:solidFill>
                <a:highlight>
                  <a:srgbClr val="FFFFFF"/>
                </a:highlight>
                <a:latin typeface="Arial"/>
                <a:ea typeface="Arial"/>
                <a:cs typeface="Arial"/>
                <a:sym typeface="Arial"/>
              </a:rPr>
              <a:t>Telco pestective:</a:t>
            </a:r>
            <a:endParaRPr b="1" sz="900">
              <a:solidFill>
                <a:srgbClr val="222222"/>
              </a:solidFill>
              <a:highlight>
                <a:srgbClr val="FFFFFF"/>
              </a:highlight>
              <a:latin typeface="Arial"/>
              <a:ea typeface="Arial"/>
              <a:cs typeface="Arial"/>
              <a:sym typeface="Arial"/>
            </a:endParaRPr>
          </a:p>
          <a:p>
            <a:pPr indent="0" lvl="0" marL="0" rtl="0" algn="l">
              <a:lnSpc>
                <a:spcPct val="115000"/>
              </a:lnSpc>
              <a:spcBef>
                <a:spcPts val="1000"/>
              </a:spcBef>
              <a:spcAft>
                <a:spcPts val="0"/>
              </a:spcAft>
              <a:buNone/>
            </a:pPr>
            <a:r>
              <a:rPr b="1" lang="en" sz="800">
                <a:solidFill>
                  <a:srgbClr val="222222"/>
                </a:solidFill>
                <a:highlight>
                  <a:srgbClr val="FFFFFF"/>
                </a:highlight>
                <a:latin typeface="Arial"/>
                <a:ea typeface="Arial"/>
                <a:cs typeface="Arial"/>
                <a:sym typeface="Arial"/>
              </a:rPr>
              <a:t>User Edge:</a:t>
            </a:r>
            <a:endParaRPr b="1" sz="800">
              <a:solidFill>
                <a:srgbClr val="222222"/>
              </a:solidFill>
              <a:highlight>
                <a:srgbClr val="FFFFFF"/>
              </a:highlight>
              <a:latin typeface="Arial"/>
              <a:ea typeface="Arial"/>
              <a:cs typeface="Arial"/>
              <a:sym typeface="Arial"/>
            </a:endParaRPr>
          </a:p>
          <a:p>
            <a:pPr indent="-276225" lvl="0" marL="457200" rtl="0" algn="l">
              <a:lnSpc>
                <a:spcPct val="115000"/>
              </a:lnSpc>
              <a:spcBef>
                <a:spcPts val="1000"/>
              </a:spcBef>
              <a:spcAft>
                <a:spcPts val="0"/>
              </a:spcAft>
              <a:buClr>
                <a:srgbClr val="222222"/>
              </a:buClr>
              <a:buSzPts val="750"/>
              <a:buFont typeface="Arial"/>
              <a:buChar char="○"/>
            </a:pPr>
            <a:r>
              <a:rPr b="1" lang="en" sz="750">
                <a:solidFill>
                  <a:srgbClr val="222222"/>
                </a:solidFill>
                <a:highlight>
                  <a:srgbClr val="FFFFFF"/>
                </a:highlight>
                <a:latin typeface="Arial"/>
                <a:ea typeface="Arial"/>
                <a:cs typeface="Arial"/>
                <a:sym typeface="Arial"/>
              </a:rPr>
              <a:t>Far Edge(Device/Smart device Edge)</a:t>
            </a:r>
            <a:r>
              <a:rPr lang="en" sz="750">
                <a:solidFill>
                  <a:srgbClr val="222222"/>
                </a:solidFill>
                <a:highlight>
                  <a:srgbClr val="FFFFFF"/>
                </a:highlight>
                <a:latin typeface="Arial"/>
                <a:ea typeface="Arial"/>
                <a:cs typeface="Arial"/>
                <a:sym typeface="Arial"/>
              </a:rPr>
              <a:t> - near to user like IOT-Gateway, uCPE(use cases Industrial IOT, smart Homes, smart Cities etc.)</a:t>
            </a:r>
            <a:endParaRPr sz="750">
              <a:solidFill>
                <a:srgbClr val="222222"/>
              </a:solidFill>
              <a:highlight>
                <a:srgbClr val="FFFFFF"/>
              </a:highlight>
              <a:latin typeface="Arial"/>
              <a:ea typeface="Arial"/>
              <a:cs typeface="Arial"/>
              <a:sym typeface="Arial"/>
            </a:endParaRPr>
          </a:p>
          <a:p>
            <a:pPr indent="-276225" lvl="0" marL="457200" rtl="0" algn="l">
              <a:lnSpc>
                <a:spcPct val="115000"/>
              </a:lnSpc>
              <a:spcBef>
                <a:spcPts val="1000"/>
              </a:spcBef>
              <a:spcAft>
                <a:spcPts val="0"/>
              </a:spcAft>
              <a:buClr>
                <a:srgbClr val="222222"/>
              </a:buClr>
              <a:buSzPts val="750"/>
              <a:buFont typeface="Arial"/>
              <a:buChar char="○"/>
            </a:pPr>
            <a:r>
              <a:rPr b="1" lang="en" sz="750">
                <a:solidFill>
                  <a:srgbClr val="222222"/>
                </a:solidFill>
                <a:highlight>
                  <a:srgbClr val="FFFFFF"/>
                </a:highlight>
                <a:latin typeface="Arial"/>
                <a:ea typeface="Arial"/>
                <a:cs typeface="Arial"/>
                <a:sym typeface="Arial"/>
              </a:rPr>
              <a:t>On Prem Edge</a:t>
            </a:r>
            <a:r>
              <a:rPr lang="en" sz="750">
                <a:solidFill>
                  <a:srgbClr val="222222"/>
                </a:solidFill>
                <a:highlight>
                  <a:srgbClr val="FFFFFF"/>
                </a:highlight>
                <a:latin typeface="Arial"/>
                <a:ea typeface="Arial"/>
                <a:cs typeface="Arial"/>
                <a:sym typeface="Arial"/>
              </a:rPr>
              <a:t> - Industrial Edge with On Prem computing</a:t>
            </a:r>
            <a:endParaRPr sz="750">
              <a:solidFill>
                <a:srgbClr val="222222"/>
              </a:solidFill>
              <a:highlight>
                <a:srgbClr val="FFFFFF"/>
              </a:highlight>
              <a:latin typeface="Arial"/>
              <a:ea typeface="Arial"/>
              <a:cs typeface="Arial"/>
              <a:sym typeface="Arial"/>
            </a:endParaRPr>
          </a:p>
          <a:p>
            <a:pPr indent="0" lvl="0" marL="0" rtl="0" algn="l">
              <a:lnSpc>
                <a:spcPct val="115000"/>
              </a:lnSpc>
              <a:spcBef>
                <a:spcPts val="1000"/>
              </a:spcBef>
              <a:spcAft>
                <a:spcPts val="0"/>
              </a:spcAft>
              <a:buNone/>
            </a:pPr>
            <a:r>
              <a:rPr b="1" lang="en" sz="750">
                <a:solidFill>
                  <a:srgbClr val="222222"/>
                </a:solidFill>
                <a:highlight>
                  <a:srgbClr val="FFFFFF"/>
                </a:highlight>
                <a:latin typeface="Arial"/>
                <a:ea typeface="Arial"/>
                <a:cs typeface="Arial"/>
                <a:sym typeface="Arial"/>
              </a:rPr>
              <a:t>Service provider Edge:</a:t>
            </a:r>
            <a:endParaRPr b="1" sz="750">
              <a:solidFill>
                <a:srgbClr val="222222"/>
              </a:solidFill>
              <a:highlight>
                <a:srgbClr val="FFFFFF"/>
              </a:highlight>
              <a:latin typeface="Arial"/>
              <a:ea typeface="Arial"/>
              <a:cs typeface="Arial"/>
              <a:sym typeface="Arial"/>
            </a:endParaRPr>
          </a:p>
          <a:p>
            <a:pPr indent="-276225" lvl="0" marL="457200" rtl="0" algn="l">
              <a:spcBef>
                <a:spcPts val="1000"/>
              </a:spcBef>
              <a:spcAft>
                <a:spcPts val="0"/>
              </a:spcAft>
              <a:buClr>
                <a:srgbClr val="222222"/>
              </a:buClr>
              <a:buSzPts val="750"/>
              <a:buFont typeface="Arial"/>
              <a:buChar char="○"/>
            </a:pPr>
            <a:r>
              <a:rPr b="1" lang="en" sz="750">
                <a:solidFill>
                  <a:srgbClr val="222222"/>
                </a:solidFill>
                <a:highlight>
                  <a:schemeClr val="dk1"/>
                </a:highlight>
                <a:latin typeface="Arial"/>
                <a:ea typeface="Arial"/>
                <a:cs typeface="Arial"/>
                <a:sym typeface="Arial"/>
              </a:rPr>
              <a:t>On Prem Edge(Provided by service provider)</a:t>
            </a:r>
            <a:r>
              <a:rPr lang="en" sz="750">
                <a:solidFill>
                  <a:srgbClr val="222222"/>
                </a:solidFill>
                <a:highlight>
                  <a:schemeClr val="dk1"/>
                </a:highlight>
                <a:latin typeface="Arial"/>
                <a:ea typeface="Arial"/>
                <a:cs typeface="Arial"/>
                <a:sym typeface="Arial"/>
              </a:rPr>
              <a:t> - Industrial Edge with On Prem computing</a:t>
            </a:r>
            <a:endParaRPr b="1" sz="750">
              <a:solidFill>
                <a:srgbClr val="222222"/>
              </a:solidFill>
              <a:highlight>
                <a:schemeClr val="dk1"/>
              </a:highlight>
              <a:latin typeface="Arial"/>
              <a:ea typeface="Arial"/>
              <a:cs typeface="Arial"/>
              <a:sym typeface="Arial"/>
            </a:endParaRPr>
          </a:p>
          <a:p>
            <a:pPr indent="-276225" lvl="0" marL="457200" rtl="0" algn="l">
              <a:spcBef>
                <a:spcPts val="1000"/>
              </a:spcBef>
              <a:spcAft>
                <a:spcPts val="1000"/>
              </a:spcAft>
              <a:buClr>
                <a:srgbClr val="222222"/>
              </a:buClr>
              <a:buSzPts val="750"/>
              <a:buFont typeface="Arial"/>
              <a:buChar char="○"/>
            </a:pPr>
            <a:r>
              <a:rPr b="1" lang="en" sz="750">
                <a:solidFill>
                  <a:srgbClr val="222222"/>
                </a:solidFill>
                <a:highlight>
                  <a:schemeClr val="dk1"/>
                </a:highlight>
                <a:latin typeface="Arial"/>
                <a:ea typeface="Arial"/>
                <a:cs typeface="Arial"/>
                <a:sym typeface="Arial"/>
              </a:rPr>
              <a:t>Telco Edge(Access/Regional Edge): </a:t>
            </a:r>
            <a:r>
              <a:rPr lang="en" sz="750">
                <a:solidFill>
                  <a:srgbClr val="222222"/>
                </a:solidFill>
                <a:highlight>
                  <a:schemeClr val="dk1"/>
                </a:highlight>
                <a:latin typeface="Arial"/>
                <a:ea typeface="Arial"/>
                <a:cs typeface="Arial"/>
                <a:sym typeface="Arial"/>
              </a:rPr>
              <a:t>provided by Telco over network edges(MEC - Multi Access Edge)</a:t>
            </a:r>
            <a:endParaRPr sz="900">
              <a:latin typeface="Arial"/>
              <a:ea typeface="Arial"/>
              <a:cs typeface="Arial"/>
              <a:sym typeface="Arial"/>
            </a:endParaRPr>
          </a:p>
        </p:txBody>
      </p:sp>
      <p:pic>
        <p:nvPicPr>
          <p:cNvPr id="233" name="Google Shape;233;p27"/>
          <p:cNvPicPr preferRelativeResize="0"/>
          <p:nvPr/>
        </p:nvPicPr>
        <p:blipFill>
          <a:blip r:embed="rId3">
            <a:alphaModFix/>
          </a:blip>
          <a:stretch>
            <a:fillRect/>
          </a:stretch>
        </p:blipFill>
        <p:spPr>
          <a:xfrm>
            <a:off x="513925" y="3074074"/>
            <a:ext cx="8203375" cy="1803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8"/>
          <p:cNvSpPr txBox="1"/>
          <p:nvPr>
            <p:ph idx="1" type="body"/>
          </p:nvPr>
        </p:nvSpPr>
        <p:spPr>
          <a:xfrm>
            <a:off x="393325" y="848325"/>
            <a:ext cx="7664100" cy="2152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50">
                <a:solidFill>
                  <a:srgbClr val="222222"/>
                </a:solidFill>
                <a:highlight>
                  <a:srgbClr val="FFFFFF"/>
                </a:highlight>
                <a:latin typeface="Arial"/>
                <a:ea typeface="Arial"/>
                <a:cs typeface="Arial"/>
                <a:sym typeface="Arial"/>
              </a:rPr>
              <a:t>Public cloud Edge</a:t>
            </a:r>
            <a:r>
              <a:rPr lang="en" sz="1150">
                <a:solidFill>
                  <a:srgbClr val="222222"/>
                </a:solidFill>
                <a:highlight>
                  <a:srgbClr val="FFFFFF"/>
                </a:highlight>
                <a:latin typeface="Arial"/>
                <a:ea typeface="Arial"/>
                <a:cs typeface="Arial"/>
                <a:sym typeface="Arial"/>
              </a:rPr>
              <a:t>:</a:t>
            </a:r>
            <a:endParaRPr sz="1150">
              <a:solidFill>
                <a:srgbClr val="222222"/>
              </a:solidFill>
              <a:highlight>
                <a:srgbClr val="FFFFFF"/>
              </a:highlight>
              <a:latin typeface="Arial"/>
              <a:ea typeface="Arial"/>
              <a:cs typeface="Arial"/>
              <a:sym typeface="Arial"/>
            </a:endParaRPr>
          </a:p>
          <a:p>
            <a:pPr indent="-301625" lvl="0" marL="457200" rtl="0" algn="l">
              <a:lnSpc>
                <a:spcPct val="115000"/>
              </a:lnSpc>
              <a:spcBef>
                <a:spcPts val="1000"/>
              </a:spcBef>
              <a:spcAft>
                <a:spcPts val="0"/>
              </a:spcAft>
              <a:buClr>
                <a:srgbClr val="222222"/>
              </a:buClr>
              <a:buSzPts val="1150"/>
              <a:buFont typeface="Arial"/>
              <a:buChar char="●"/>
            </a:pPr>
            <a:r>
              <a:rPr lang="en" sz="1150">
                <a:solidFill>
                  <a:srgbClr val="222222"/>
                </a:solidFill>
                <a:highlight>
                  <a:srgbClr val="FFFFFF"/>
                </a:highlight>
                <a:latin typeface="Arial"/>
                <a:ea typeface="Arial"/>
                <a:cs typeface="Arial"/>
                <a:sym typeface="Arial"/>
              </a:rPr>
              <a:t>Public clouds offer edge solutions as on prem to customer, public edges, in collaboration with Telco and IOT Edges.</a:t>
            </a:r>
            <a:endParaRPr sz="1150">
              <a:solidFill>
                <a:srgbClr val="222222"/>
              </a:solidFill>
              <a:highlight>
                <a:srgbClr val="FFFFFF"/>
              </a:highlight>
              <a:latin typeface="Arial"/>
              <a:ea typeface="Arial"/>
              <a:cs typeface="Arial"/>
              <a:sym typeface="Arial"/>
            </a:endParaRPr>
          </a:p>
          <a:p>
            <a:pPr indent="-301625" lvl="0" marL="457200" rtl="0" algn="l">
              <a:lnSpc>
                <a:spcPct val="115000"/>
              </a:lnSpc>
              <a:spcBef>
                <a:spcPts val="0"/>
              </a:spcBef>
              <a:spcAft>
                <a:spcPts val="0"/>
              </a:spcAft>
              <a:buClr>
                <a:srgbClr val="222222"/>
              </a:buClr>
              <a:buSzPts val="1150"/>
              <a:buFont typeface="Arial"/>
              <a:buChar char="●"/>
            </a:pPr>
            <a:r>
              <a:rPr lang="en" sz="1150">
                <a:solidFill>
                  <a:srgbClr val="222222"/>
                </a:solidFill>
                <a:highlight>
                  <a:srgbClr val="FFFFFF"/>
                </a:highlight>
                <a:latin typeface="Arial"/>
                <a:ea typeface="Arial"/>
                <a:cs typeface="Arial"/>
                <a:sym typeface="Arial"/>
              </a:rPr>
              <a:t>Cloud see edges as </a:t>
            </a:r>
            <a:r>
              <a:rPr lang="en" sz="1150">
                <a:solidFill>
                  <a:srgbClr val="222222"/>
                </a:solidFill>
                <a:highlight>
                  <a:srgbClr val="FFFFFF"/>
                </a:highlight>
                <a:latin typeface="Arial"/>
                <a:ea typeface="Arial"/>
                <a:cs typeface="Arial"/>
                <a:sym typeface="Arial"/>
              </a:rPr>
              <a:t>extension</a:t>
            </a:r>
            <a:r>
              <a:rPr lang="en" sz="1150">
                <a:solidFill>
                  <a:srgbClr val="222222"/>
                </a:solidFill>
                <a:highlight>
                  <a:srgbClr val="FFFFFF"/>
                </a:highlight>
                <a:latin typeface="Arial"/>
                <a:ea typeface="Arial"/>
                <a:cs typeface="Arial"/>
                <a:sym typeface="Arial"/>
              </a:rPr>
              <a:t> of their cloud and they offer </a:t>
            </a:r>
            <a:r>
              <a:rPr lang="en" sz="1150">
                <a:solidFill>
                  <a:srgbClr val="222222"/>
                </a:solidFill>
                <a:highlight>
                  <a:srgbClr val="FFFFFF"/>
                </a:highlight>
                <a:latin typeface="Arial"/>
                <a:ea typeface="Arial"/>
                <a:cs typeface="Arial"/>
                <a:sym typeface="Arial"/>
              </a:rPr>
              <a:t>seamless</a:t>
            </a:r>
            <a:r>
              <a:rPr lang="en" sz="1150">
                <a:solidFill>
                  <a:srgbClr val="222222"/>
                </a:solidFill>
                <a:highlight>
                  <a:srgbClr val="FFFFFF"/>
                </a:highlight>
                <a:latin typeface="Arial"/>
                <a:ea typeface="Arial"/>
                <a:cs typeface="Arial"/>
                <a:sym typeface="Arial"/>
              </a:rPr>
              <a:t> </a:t>
            </a:r>
            <a:r>
              <a:rPr lang="en" sz="1150">
                <a:solidFill>
                  <a:srgbClr val="222222"/>
                </a:solidFill>
                <a:highlight>
                  <a:srgbClr val="FFFFFF"/>
                </a:highlight>
                <a:latin typeface="Arial"/>
                <a:ea typeface="Arial"/>
                <a:cs typeface="Arial"/>
                <a:sym typeface="Arial"/>
              </a:rPr>
              <a:t>experience</a:t>
            </a:r>
            <a:r>
              <a:rPr lang="en" sz="1150">
                <a:solidFill>
                  <a:srgbClr val="222222"/>
                </a:solidFill>
                <a:highlight>
                  <a:srgbClr val="FFFFFF"/>
                </a:highlight>
                <a:latin typeface="Arial"/>
                <a:ea typeface="Arial"/>
                <a:cs typeface="Arial"/>
                <a:sym typeface="Arial"/>
              </a:rPr>
              <a:t> to users.</a:t>
            </a:r>
            <a:endParaRPr sz="1150">
              <a:solidFill>
                <a:srgbClr val="222222"/>
              </a:solidFill>
              <a:highlight>
                <a:srgbClr val="FFFFFF"/>
              </a:highlight>
              <a:latin typeface="Arial"/>
              <a:ea typeface="Arial"/>
              <a:cs typeface="Arial"/>
              <a:sym typeface="Arial"/>
            </a:endParaRPr>
          </a:p>
          <a:p>
            <a:pPr indent="0" lvl="0" marL="0" rtl="0" algn="l">
              <a:spcBef>
                <a:spcPts val="1000"/>
              </a:spcBef>
              <a:spcAft>
                <a:spcPts val="1600"/>
              </a:spcAft>
              <a:buNone/>
            </a:pPr>
            <a:r>
              <a:t/>
            </a:r>
            <a:endParaRPr sz="1000">
              <a:latin typeface="Arial"/>
              <a:ea typeface="Arial"/>
              <a:cs typeface="Arial"/>
              <a:sym typeface="Arial"/>
            </a:endParaRPr>
          </a:p>
        </p:txBody>
      </p:sp>
      <p:sp>
        <p:nvSpPr>
          <p:cNvPr id="239" name="Google Shape;239;p28"/>
          <p:cNvSpPr txBox="1"/>
          <p:nvPr>
            <p:ph type="title"/>
          </p:nvPr>
        </p:nvSpPr>
        <p:spPr>
          <a:xfrm>
            <a:off x="393325" y="283800"/>
            <a:ext cx="7505700" cy="615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800"/>
              <a:t>Different types of Edges - Cloud Perspective</a:t>
            </a:r>
            <a:endParaRPr sz="2800"/>
          </a:p>
        </p:txBody>
      </p:sp>
      <p:cxnSp>
        <p:nvCxnSpPr>
          <p:cNvPr id="240" name="Google Shape;240;p28"/>
          <p:cNvCxnSpPr/>
          <p:nvPr/>
        </p:nvCxnSpPr>
        <p:spPr>
          <a:xfrm>
            <a:off x="910150" y="4602675"/>
            <a:ext cx="4851000" cy="0"/>
          </a:xfrm>
          <a:prstGeom prst="straightConnector1">
            <a:avLst/>
          </a:prstGeom>
          <a:noFill/>
          <a:ln cap="flat" cmpd="sng" w="19050">
            <a:solidFill>
              <a:srgbClr val="0000FF"/>
            </a:solidFill>
            <a:prstDash val="solid"/>
            <a:round/>
            <a:headEnd len="med" w="med" type="none"/>
            <a:tailEnd len="med" w="med" type="triangle"/>
          </a:ln>
        </p:spPr>
      </p:cxnSp>
      <p:sp>
        <p:nvSpPr>
          <p:cNvPr id="241" name="Google Shape;241;p28"/>
          <p:cNvSpPr txBox="1"/>
          <p:nvPr/>
        </p:nvSpPr>
        <p:spPr>
          <a:xfrm>
            <a:off x="2142350" y="4512225"/>
            <a:ext cx="1966500" cy="4002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Increase latency</a:t>
            </a:r>
            <a:endParaRPr>
              <a:latin typeface="Calibri"/>
              <a:ea typeface="Calibri"/>
              <a:cs typeface="Calibri"/>
              <a:sym typeface="Calibri"/>
            </a:endParaRPr>
          </a:p>
        </p:txBody>
      </p:sp>
      <p:pic>
        <p:nvPicPr>
          <p:cNvPr id="242" name="Google Shape;242;p28"/>
          <p:cNvPicPr preferRelativeResize="0"/>
          <p:nvPr/>
        </p:nvPicPr>
        <p:blipFill>
          <a:blip r:embed="rId3">
            <a:alphaModFix/>
          </a:blip>
          <a:stretch>
            <a:fillRect/>
          </a:stretch>
        </p:blipFill>
        <p:spPr>
          <a:xfrm>
            <a:off x="833950" y="2078425"/>
            <a:ext cx="6660126" cy="2486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9"/>
          <p:cNvSpPr txBox="1"/>
          <p:nvPr/>
        </p:nvSpPr>
        <p:spPr>
          <a:xfrm>
            <a:off x="491000" y="926250"/>
            <a:ext cx="7590600" cy="405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rgbClr val="0000FF"/>
                </a:solidFill>
                <a:latin typeface="Calibri"/>
                <a:ea typeface="Calibri"/>
                <a:cs typeface="Calibri"/>
                <a:sym typeface="Calibri"/>
              </a:rPr>
              <a:t>Cloud</a:t>
            </a:r>
            <a:r>
              <a:rPr b="1" lang="en" sz="1100">
                <a:solidFill>
                  <a:srgbClr val="0000FF"/>
                </a:solidFill>
                <a:latin typeface="Calibri"/>
                <a:ea typeface="Calibri"/>
                <a:cs typeface="Calibri"/>
                <a:sym typeface="Calibri"/>
              </a:rPr>
              <a:t> Providers:</a:t>
            </a:r>
            <a:endParaRPr b="1" sz="1100">
              <a:solidFill>
                <a:srgbClr val="0000FF"/>
              </a:solidFill>
              <a:latin typeface="Calibri"/>
              <a:ea typeface="Calibri"/>
              <a:cs typeface="Calibri"/>
              <a:sym typeface="Calibri"/>
            </a:endParaRPr>
          </a:p>
          <a:p>
            <a:pPr indent="0" lvl="0" marL="0" rtl="0" algn="l">
              <a:lnSpc>
                <a:spcPct val="115000"/>
              </a:lnSpc>
              <a:spcBef>
                <a:spcPts val="0"/>
              </a:spcBef>
              <a:spcAft>
                <a:spcPts val="0"/>
              </a:spcAft>
              <a:buNone/>
            </a:pPr>
            <a:r>
              <a:rPr b="1" lang="en" sz="1100">
                <a:latin typeface="Calibri"/>
                <a:ea typeface="Calibri"/>
                <a:cs typeface="Calibri"/>
                <a:sym typeface="Calibri"/>
              </a:rPr>
              <a:t>AWS:</a:t>
            </a:r>
            <a:endParaRPr b="1" sz="1100">
              <a:latin typeface="Calibri"/>
              <a:ea typeface="Calibri"/>
              <a:cs typeface="Calibri"/>
              <a:sym typeface="Calibri"/>
            </a:endParaRPr>
          </a:p>
          <a:p>
            <a:pPr indent="0" lvl="0" marL="0" rtl="0" algn="l">
              <a:lnSpc>
                <a:spcPct val="115000"/>
              </a:lnSpc>
              <a:spcBef>
                <a:spcPts val="0"/>
              </a:spcBef>
              <a:spcAft>
                <a:spcPts val="0"/>
              </a:spcAft>
              <a:buNone/>
            </a:pPr>
            <a:r>
              <a:rPr lang="en" sz="1100">
                <a:latin typeface="Calibri"/>
                <a:ea typeface="Calibri"/>
                <a:cs typeface="Calibri"/>
                <a:sym typeface="Calibri"/>
              </a:rPr>
              <a:t>Outpost - Private On Prem Edge</a:t>
            </a:r>
            <a:endParaRPr sz="1100">
              <a:latin typeface="Calibri"/>
              <a:ea typeface="Calibri"/>
              <a:cs typeface="Calibri"/>
              <a:sym typeface="Calibri"/>
            </a:endParaRPr>
          </a:p>
          <a:p>
            <a:pPr indent="0" lvl="0" marL="0" rtl="0" algn="l">
              <a:lnSpc>
                <a:spcPct val="115000"/>
              </a:lnSpc>
              <a:spcBef>
                <a:spcPts val="0"/>
              </a:spcBef>
              <a:spcAft>
                <a:spcPts val="0"/>
              </a:spcAft>
              <a:buNone/>
            </a:pPr>
            <a:r>
              <a:rPr lang="en" sz="1100">
                <a:latin typeface="Calibri"/>
                <a:ea typeface="Calibri"/>
                <a:cs typeface="Calibri"/>
                <a:sym typeface="Calibri"/>
              </a:rPr>
              <a:t>Local zones - Public edge</a:t>
            </a:r>
            <a:endParaRPr sz="1100">
              <a:latin typeface="Calibri"/>
              <a:ea typeface="Calibri"/>
              <a:cs typeface="Calibri"/>
              <a:sym typeface="Calibri"/>
            </a:endParaRPr>
          </a:p>
          <a:p>
            <a:pPr indent="0" lvl="0" marL="0" rtl="0" algn="l">
              <a:lnSpc>
                <a:spcPct val="115000"/>
              </a:lnSpc>
              <a:spcBef>
                <a:spcPts val="0"/>
              </a:spcBef>
              <a:spcAft>
                <a:spcPts val="0"/>
              </a:spcAft>
              <a:buNone/>
            </a:pPr>
            <a:r>
              <a:rPr lang="en" sz="1100">
                <a:latin typeface="Calibri"/>
                <a:ea typeface="Calibri"/>
                <a:cs typeface="Calibri"/>
                <a:sym typeface="Calibri"/>
              </a:rPr>
              <a:t>Wavelength - In collaboration with Carriers, </a:t>
            </a:r>
            <a:endParaRPr sz="1100">
              <a:latin typeface="Calibri"/>
              <a:ea typeface="Calibri"/>
              <a:cs typeface="Calibri"/>
              <a:sym typeface="Calibri"/>
            </a:endParaRPr>
          </a:p>
          <a:p>
            <a:pPr indent="0" lvl="0" marL="0" rtl="0" algn="l">
              <a:lnSpc>
                <a:spcPct val="115000"/>
              </a:lnSpc>
              <a:spcBef>
                <a:spcPts val="0"/>
              </a:spcBef>
              <a:spcAft>
                <a:spcPts val="0"/>
              </a:spcAft>
              <a:buNone/>
            </a:pPr>
            <a:r>
              <a:rPr lang="en" sz="1100">
                <a:latin typeface="Calibri"/>
                <a:ea typeface="Calibri"/>
                <a:cs typeface="Calibri"/>
                <a:sym typeface="Calibri"/>
              </a:rPr>
              <a:t>IOT Edge (GreenGrass)</a:t>
            </a:r>
            <a:endParaRPr sz="1100">
              <a:latin typeface="Calibri"/>
              <a:ea typeface="Calibri"/>
              <a:cs typeface="Calibri"/>
              <a:sym typeface="Calibri"/>
            </a:endParaRPr>
          </a:p>
          <a:p>
            <a:pPr indent="0" lvl="0" marL="0" rtl="0" algn="l">
              <a:lnSpc>
                <a:spcPct val="115000"/>
              </a:lnSpc>
              <a:spcBef>
                <a:spcPts val="0"/>
              </a:spcBef>
              <a:spcAft>
                <a:spcPts val="0"/>
              </a:spcAft>
              <a:buNone/>
            </a:pPr>
            <a:r>
              <a:rPr b="1" lang="en" sz="1100">
                <a:latin typeface="Calibri"/>
                <a:ea typeface="Calibri"/>
                <a:cs typeface="Calibri"/>
                <a:sym typeface="Calibri"/>
              </a:rPr>
              <a:t>Azure:</a:t>
            </a:r>
            <a:endParaRPr b="1" sz="1100">
              <a:latin typeface="Calibri"/>
              <a:ea typeface="Calibri"/>
              <a:cs typeface="Calibri"/>
              <a:sym typeface="Calibri"/>
            </a:endParaRPr>
          </a:p>
          <a:p>
            <a:pPr indent="0" lvl="0" marL="0" rtl="0" algn="l">
              <a:lnSpc>
                <a:spcPct val="115000"/>
              </a:lnSpc>
              <a:spcBef>
                <a:spcPts val="0"/>
              </a:spcBef>
              <a:spcAft>
                <a:spcPts val="0"/>
              </a:spcAft>
              <a:buNone/>
            </a:pPr>
            <a:r>
              <a:rPr lang="en" sz="1100">
                <a:latin typeface="Calibri"/>
                <a:ea typeface="Calibri"/>
                <a:cs typeface="Calibri"/>
                <a:sym typeface="Calibri"/>
              </a:rPr>
              <a:t>Private Edge zones - Private On Prem Edge</a:t>
            </a:r>
            <a:endParaRPr sz="1100">
              <a:latin typeface="Calibri"/>
              <a:ea typeface="Calibri"/>
              <a:cs typeface="Calibri"/>
              <a:sym typeface="Calibri"/>
            </a:endParaRPr>
          </a:p>
          <a:p>
            <a:pPr indent="0" lvl="0" marL="0" rtl="0" algn="l">
              <a:lnSpc>
                <a:spcPct val="115000"/>
              </a:lnSpc>
              <a:spcBef>
                <a:spcPts val="0"/>
              </a:spcBef>
              <a:spcAft>
                <a:spcPts val="0"/>
              </a:spcAft>
              <a:buNone/>
            </a:pPr>
            <a:r>
              <a:rPr lang="en" sz="1100">
                <a:latin typeface="Calibri"/>
                <a:ea typeface="Calibri"/>
                <a:cs typeface="Calibri"/>
                <a:sym typeface="Calibri"/>
              </a:rPr>
              <a:t>edge zones - </a:t>
            </a:r>
            <a:r>
              <a:rPr lang="en" sz="1100">
                <a:latin typeface="Calibri"/>
                <a:ea typeface="Calibri"/>
                <a:cs typeface="Calibri"/>
                <a:sym typeface="Calibri"/>
              </a:rPr>
              <a:t> Public edge</a:t>
            </a:r>
            <a:endParaRPr sz="1100">
              <a:latin typeface="Calibri"/>
              <a:ea typeface="Calibri"/>
              <a:cs typeface="Calibri"/>
              <a:sym typeface="Calibri"/>
            </a:endParaRPr>
          </a:p>
          <a:p>
            <a:pPr indent="0" lvl="0" marL="0" rtl="0" algn="l">
              <a:lnSpc>
                <a:spcPct val="115000"/>
              </a:lnSpc>
              <a:spcBef>
                <a:spcPts val="0"/>
              </a:spcBef>
              <a:spcAft>
                <a:spcPts val="0"/>
              </a:spcAft>
              <a:buNone/>
            </a:pPr>
            <a:r>
              <a:rPr lang="en" sz="1100">
                <a:latin typeface="Calibri"/>
                <a:ea typeface="Calibri"/>
                <a:cs typeface="Calibri"/>
                <a:sym typeface="Calibri"/>
              </a:rPr>
              <a:t>Edge Zones with carriers</a:t>
            </a:r>
            <a:endParaRPr sz="1100">
              <a:latin typeface="Calibri"/>
              <a:ea typeface="Calibri"/>
              <a:cs typeface="Calibri"/>
              <a:sym typeface="Calibri"/>
            </a:endParaRPr>
          </a:p>
          <a:p>
            <a:pPr indent="0" lvl="0" marL="0" rtl="0" algn="l">
              <a:lnSpc>
                <a:spcPct val="115000"/>
              </a:lnSpc>
              <a:spcBef>
                <a:spcPts val="0"/>
              </a:spcBef>
              <a:spcAft>
                <a:spcPts val="0"/>
              </a:spcAft>
              <a:buNone/>
            </a:pPr>
            <a:r>
              <a:rPr lang="en" sz="1100">
                <a:latin typeface="Calibri"/>
                <a:ea typeface="Calibri"/>
                <a:cs typeface="Calibri"/>
                <a:sym typeface="Calibri"/>
              </a:rPr>
              <a:t>IOT Edge(IOT Edge stack and IOT Hub)</a:t>
            </a:r>
            <a:endParaRPr sz="1100">
              <a:latin typeface="Calibri"/>
              <a:ea typeface="Calibri"/>
              <a:cs typeface="Calibri"/>
              <a:sym typeface="Calibri"/>
            </a:endParaRPr>
          </a:p>
          <a:p>
            <a:pPr indent="0" lvl="0" marL="0" rtl="0" algn="l">
              <a:lnSpc>
                <a:spcPct val="115000"/>
              </a:lnSpc>
              <a:spcBef>
                <a:spcPts val="0"/>
              </a:spcBef>
              <a:spcAft>
                <a:spcPts val="0"/>
              </a:spcAft>
              <a:buNone/>
            </a:pPr>
            <a:r>
              <a:t/>
            </a:r>
            <a:endParaRPr sz="1100">
              <a:latin typeface="Calibri"/>
              <a:ea typeface="Calibri"/>
              <a:cs typeface="Calibri"/>
              <a:sym typeface="Calibri"/>
            </a:endParaRPr>
          </a:p>
          <a:p>
            <a:pPr indent="0" lvl="0" marL="0" rtl="0" algn="l">
              <a:lnSpc>
                <a:spcPct val="115000"/>
              </a:lnSpc>
              <a:spcBef>
                <a:spcPts val="0"/>
              </a:spcBef>
              <a:spcAft>
                <a:spcPts val="0"/>
              </a:spcAft>
              <a:buNone/>
            </a:pPr>
            <a:r>
              <a:rPr b="1" lang="en" sz="1100">
                <a:solidFill>
                  <a:srgbClr val="0000FF"/>
                </a:solidFill>
                <a:latin typeface="Calibri"/>
                <a:ea typeface="Calibri"/>
                <a:cs typeface="Calibri"/>
                <a:sym typeface="Calibri"/>
              </a:rPr>
              <a:t>Vendors:</a:t>
            </a:r>
            <a:endParaRPr sz="1100">
              <a:latin typeface="Calibri"/>
              <a:ea typeface="Calibri"/>
              <a:cs typeface="Calibri"/>
              <a:sym typeface="Calibri"/>
            </a:endParaRPr>
          </a:p>
          <a:p>
            <a:pPr indent="0" lvl="0" marL="0" rtl="0" algn="l">
              <a:lnSpc>
                <a:spcPct val="115000"/>
              </a:lnSpc>
              <a:spcBef>
                <a:spcPts val="0"/>
              </a:spcBef>
              <a:spcAft>
                <a:spcPts val="0"/>
              </a:spcAft>
              <a:buNone/>
            </a:pPr>
            <a:r>
              <a:rPr b="1" lang="en" sz="1100">
                <a:latin typeface="Calibri"/>
                <a:ea typeface="Calibri"/>
                <a:cs typeface="Calibri"/>
                <a:sym typeface="Calibri"/>
              </a:rPr>
              <a:t>Siemens:</a:t>
            </a:r>
            <a:r>
              <a:rPr lang="en" sz="1100">
                <a:latin typeface="Calibri"/>
                <a:ea typeface="Calibri"/>
                <a:cs typeface="Calibri"/>
                <a:sym typeface="Calibri"/>
              </a:rPr>
              <a:t>  Edge Platforms for Industrial IOT</a:t>
            </a:r>
            <a:endParaRPr sz="1100">
              <a:latin typeface="Calibri"/>
              <a:ea typeface="Calibri"/>
              <a:cs typeface="Calibri"/>
              <a:sym typeface="Calibri"/>
            </a:endParaRPr>
          </a:p>
          <a:p>
            <a:pPr indent="0" lvl="0" marL="0" rtl="0" algn="l">
              <a:lnSpc>
                <a:spcPct val="115000"/>
              </a:lnSpc>
              <a:spcBef>
                <a:spcPts val="0"/>
              </a:spcBef>
              <a:spcAft>
                <a:spcPts val="0"/>
              </a:spcAft>
              <a:buNone/>
            </a:pPr>
            <a:r>
              <a:t/>
            </a:r>
            <a:endParaRPr sz="1100">
              <a:latin typeface="Calibri"/>
              <a:ea typeface="Calibri"/>
              <a:cs typeface="Calibri"/>
              <a:sym typeface="Calibri"/>
            </a:endParaRPr>
          </a:p>
          <a:p>
            <a:pPr indent="0" lvl="0" marL="0" rtl="0" algn="l">
              <a:lnSpc>
                <a:spcPct val="115000"/>
              </a:lnSpc>
              <a:spcBef>
                <a:spcPts val="0"/>
              </a:spcBef>
              <a:spcAft>
                <a:spcPts val="0"/>
              </a:spcAft>
              <a:buNone/>
            </a:pPr>
            <a:r>
              <a:rPr b="1" lang="en" sz="1100">
                <a:solidFill>
                  <a:srgbClr val="0000FF"/>
                </a:solidFill>
                <a:latin typeface="Calibri"/>
                <a:ea typeface="Calibri"/>
                <a:cs typeface="Calibri"/>
                <a:sym typeface="Calibri"/>
              </a:rPr>
              <a:t>Open source:</a:t>
            </a:r>
            <a:endParaRPr sz="1100">
              <a:latin typeface="Calibri"/>
              <a:ea typeface="Calibri"/>
              <a:cs typeface="Calibri"/>
              <a:sym typeface="Calibri"/>
            </a:endParaRPr>
          </a:p>
          <a:p>
            <a:pPr indent="0" lvl="0" marL="0" rtl="0" algn="l">
              <a:lnSpc>
                <a:spcPct val="115000"/>
              </a:lnSpc>
              <a:spcBef>
                <a:spcPts val="0"/>
              </a:spcBef>
              <a:spcAft>
                <a:spcPts val="0"/>
              </a:spcAft>
              <a:buNone/>
            </a:pPr>
            <a:r>
              <a:rPr b="1" lang="en" sz="1100">
                <a:latin typeface="Calibri"/>
                <a:ea typeface="Calibri"/>
                <a:cs typeface="Calibri"/>
                <a:sym typeface="Calibri"/>
              </a:rPr>
              <a:t>EdgeGallery: </a:t>
            </a:r>
            <a:r>
              <a:rPr lang="en" sz="1100">
                <a:latin typeface="Calibri"/>
                <a:ea typeface="Calibri"/>
                <a:cs typeface="Calibri"/>
                <a:sym typeface="Calibri"/>
              </a:rPr>
              <a:t>MEC based Telco Edge</a:t>
            </a:r>
            <a:endParaRPr sz="1100">
              <a:latin typeface="Calibri"/>
              <a:ea typeface="Calibri"/>
              <a:cs typeface="Calibri"/>
              <a:sym typeface="Calibri"/>
            </a:endParaRPr>
          </a:p>
          <a:p>
            <a:pPr indent="0" lvl="0" marL="0" rtl="0" algn="l">
              <a:lnSpc>
                <a:spcPct val="115000"/>
              </a:lnSpc>
              <a:spcBef>
                <a:spcPts val="0"/>
              </a:spcBef>
              <a:spcAft>
                <a:spcPts val="0"/>
              </a:spcAft>
              <a:buNone/>
            </a:pPr>
            <a:r>
              <a:rPr b="1" lang="en" sz="1100">
                <a:latin typeface="Calibri"/>
                <a:ea typeface="Calibri"/>
                <a:cs typeface="Calibri"/>
                <a:sym typeface="Calibri"/>
              </a:rPr>
              <a:t>KubeEdge:</a:t>
            </a:r>
            <a:r>
              <a:rPr lang="en" sz="1100">
                <a:latin typeface="Calibri"/>
                <a:ea typeface="Calibri"/>
                <a:cs typeface="Calibri"/>
                <a:sym typeface="Calibri"/>
              </a:rPr>
              <a:t> Cloud Public Edge </a:t>
            </a:r>
            <a:endParaRPr sz="1100">
              <a:latin typeface="Calibri"/>
              <a:ea typeface="Calibri"/>
              <a:cs typeface="Calibri"/>
              <a:sym typeface="Calibri"/>
            </a:endParaRPr>
          </a:p>
          <a:p>
            <a:pPr indent="0" lvl="0" marL="0" rtl="0" algn="l">
              <a:lnSpc>
                <a:spcPct val="115000"/>
              </a:lnSpc>
              <a:spcBef>
                <a:spcPts val="0"/>
              </a:spcBef>
              <a:spcAft>
                <a:spcPts val="0"/>
              </a:spcAft>
              <a:buNone/>
            </a:pPr>
            <a:r>
              <a:rPr b="1" lang="en" sz="1100">
                <a:latin typeface="Calibri"/>
                <a:ea typeface="Calibri"/>
                <a:cs typeface="Calibri"/>
                <a:sym typeface="Calibri"/>
              </a:rPr>
              <a:t>Smart Edge + EMCO: </a:t>
            </a:r>
            <a:r>
              <a:rPr lang="en" sz="1100">
                <a:latin typeface="Calibri"/>
                <a:ea typeface="Calibri"/>
                <a:cs typeface="Calibri"/>
                <a:sym typeface="Calibri"/>
              </a:rPr>
              <a:t> Telco Edge</a:t>
            </a:r>
            <a:endParaRPr sz="1100">
              <a:latin typeface="Calibri"/>
              <a:ea typeface="Calibri"/>
              <a:cs typeface="Calibri"/>
              <a:sym typeface="Calibri"/>
            </a:endParaRPr>
          </a:p>
          <a:p>
            <a:pPr indent="0" lvl="0" marL="0" rtl="0" algn="l">
              <a:lnSpc>
                <a:spcPct val="115000"/>
              </a:lnSpc>
              <a:spcBef>
                <a:spcPts val="0"/>
              </a:spcBef>
              <a:spcAft>
                <a:spcPts val="0"/>
              </a:spcAft>
              <a:buNone/>
            </a:pPr>
            <a:r>
              <a:t/>
            </a:r>
            <a:endParaRPr sz="1100">
              <a:latin typeface="Calibri"/>
              <a:ea typeface="Calibri"/>
              <a:cs typeface="Calibri"/>
              <a:sym typeface="Calibri"/>
            </a:endParaRPr>
          </a:p>
        </p:txBody>
      </p:sp>
      <p:sp>
        <p:nvSpPr>
          <p:cNvPr id="248" name="Google Shape;248;p29"/>
          <p:cNvSpPr txBox="1"/>
          <p:nvPr/>
        </p:nvSpPr>
        <p:spPr>
          <a:xfrm>
            <a:off x="417750" y="359500"/>
            <a:ext cx="5268000" cy="646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None/>
            </a:pPr>
            <a:r>
              <a:rPr lang="en" sz="3000">
                <a:solidFill>
                  <a:schemeClr val="lt1"/>
                </a:solidFill>
                <a:latin typeface="Nunito"/>
                <a:ea typeface="Nunito"/>
                <a:cs typeface="Nunito"/>
                <a:sym typeface="Nunito"/>
              </a:rPr>
              <a:t>Edge Computing Platforms</a:t>
            </a:r>
            <a:endParaRPr sz="3000">
              <a:solidFill>
                <a:schemeClr val="lt1"/>
              </a:solidFill>
              <a:latin typeface="Nunito"/>
              <a:ea typeface="Nunito"/>
              <a:cs typeface="Nunito"/>
              <a:sym typeface="Nuni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0"/>
          <p:cNvSpPr txBox="1"/>
          <p:nvPr>
            <p:ph type="title"/>
          </p:nvPr>
        </p:nvSpPr>
        <p:spPr>
          <a:xfrm>
            <a:off x="819150" y="1899225"/>
            <a:ext cx="7505700" cy="954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600">
                <a:solidFill>
                  <a:srgbClr val="4A86E8"/>
                </a:solidFill>
                <a:latin typeface="Calibri"/>
                <a:ea typeface="Calibri"/>
                <a:cs typeface="Calibri"/>
                <a:sym typeface="Calibri"/>
              </a:rPr>
              <a:t>AWS and Azure Edge Offerings details</a:t>
            </a:r>
            <a:endParaRPr sz="2600">
              <a:solidFill>
                <a:srgbClr val="4A86E8"/>
              </a:solidFill>
              <a:latin typeface="Calibri"/>
              <a:ea typeface="Calibri"/>
              <a:cs typeface="Calibri"/>
              <a:sym typeface="Calibri"/>
            </a:endParaRPr>
          </a:p>
          <a:p>
            <a:pPr indent="0" lvl="0" marL="0" rtl="0" algn="ctr">
              <a:spcBef>
                <a:spcPts val="1600"/>
              </a:spcBef>
              <a:spcAft>
                <a:spcPts val="0"/>
              </a:spcAft>
              <a:buNone/>
            </a:pPr>
            <a:r>
              <a:t/>
            </a:r>
            <a:endParaRPr sz="2600">
              <a:solidFill>
                <a:srgbClr val="4A86E8"/>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1"/>
          <p:cNvSpPr txBox="1"/>
          <p:nvPr>
            <p:ph type="title"/>
          </p:nvPr>
        </p:nvSpPr>
        <p:spPr>
          <a:xfrm>
            <a:off x="753575" y="452200"/>
            <a:ext cx="7505700" cy="6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Public Cloud Edges - AWS offerings </a:t>
            </a:r>
            <a:endParaRPr>
              <a:solidFill>
                <a:srgbClr val="FF0000"/>
              </a:solidFill>
            </a:endParaRPr>
          </a:p>
        </p:txBody>
      </p:sp>
      <p:pic>
        <p:nvPicPr>
          <p:cNvPr id="259" name="Google Shape;259;p31"/>
          <p:cNvPicPr preferRelativeResize="0"/>
          <p:nvPr/>
        </p:nvPicPr>
        <p:blipFill>
          <a:blip r:embed="rId3">
            <a:alphaModFix/>
          </a:blip>
          <a:stretch>
            <a:fillRect/>
          </a:stretch>
        </p:blipFill>
        <p:spPr>
          <a:xfrm>
            <a:off x="753575" y="1317900"/>
            <a:ext cx="5342901" cy="2965475"/>
          </a:xfrm>
          <a:prstGeom prst="rect">
            <a:avLst/>
          </a:prstGeom>
          <a:noFill/>
          <a:ln>
            <a:noFill/>
          </a:ln>
        </p:spPr>
      </p:pic>
      <p:pic>
        <p:nvPicPr>
          <p:cNvPr id="260" name="Google Shape;260;p31"/>
          <p:cNvPicPr preferRelativeResize="0"/>
          <p:nvPr/>
        </p:nvPicPr>
        <p:blipFill>
          <a:blip r:embed="rId4">
            <a:alphaModFix/>
          </a:blip>
          <a:stretch>
            <a:fillRect/>
          </a:stretch>
        </p:blipFill>
        <p:spPr>
          <a:xfrm>
            <a:off x="6067475" y="1317900"/>
            <a:ext cx="1979148" cy="2965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590550" y="1598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a:t>
            </a:r>
            <a:endParaRPr/>
          </a:p>
        </p:txBody>
      </p:sp>
      <p:sp>
        <p:nvSpPr>
          <p:cNvPr id="135" name="Google Shape;135;p14"/>
          <p:cNvSpPr txBox="1"/>
          <p:nvPr>
            <p:ph idx="1" type="body"/>
          </p:nvPr>
        </p:nvSpPr>
        <p:spPr>
          <a:xfrm>
            <a:off x="495875" y="698200"/>
            <a:ext cx="7505700" cy="38169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000000"/>
              </a:buClr>
              <a:buSzPts val="1200"/>
              <a:buFont typeface="Arial"/>
              <a:buChar char="●"/>
            </a:pPr>
            <a:r>
              <a:rPr lang="en" sz="1200">
                <a:solidFill>
                  <a:srgbClr val="000000"/>
                </a:solidFill>
                <a:highlight>
                  <a:srgbClr val="FFFFFF"/>
                </a:highlight>
                <a:latin typeface="Arial"/>
                <a:ea typeface="Arial"/>
                <a:cs typeface="Arial"/>
                <a:sym typeface="Arial"/>
              </a:rPr>
              <a:t>Computing Evolution</a:t>
            </a:r>
            <a:endParaRPr sz="1200">
              <a:solidFill>
                <a:srgbClr val="000000"/>
              </a:solidFill>
              <a:highlight>
                <a:srgbClr val="FFFFFF"/>
              </a:highlight>
              <a:latin typeface="Arial"/>
              <a:ea typeface="Arial"/>
              <a:cs typeface="Arial"/>
              <a:sym typeface="Arial"/>
            </a:endParaRPr>
          </a:p>
          <a:p>
            <a:pPr indent="-304800" lvl="0" marL="457200" rtl="0" algn="l">
              <a:lnSpc>
                <a:spcPct val="150000"/>
              </a:lnSpc>
              <a:spcBef>
                <a:spcPts val="0"/>
              </a:spcBef>
              <a:spcAft>
                <a:spcPts val="0"/>
              </a:spcAft>
              <a:buClr>
                <a:srgbClr val="000000"/>
              </a:buClr>
              <a:buSzPts val="1200"/>
              <a:buFont typeface="Arial"/>
              <a:buChar char="●"/>
            </a:pPr>
            <a:r>
              <a:rPr lang="en" sz="1200">
                <a:solidFill>
                  <a:srgbClr val="000000"/>
                </a:solidFill>
                <a:highlight>
                  <a:srgbClr val="FFFFFF"/>
                </a:highlight>
                <a:latin typeface="Arial"/>
                <a:ea typeface="Arial"/>
                <a:cs typeface="Arial"/>
                <a:sym typeface="Arial"/>
              </a:rPr>
              <a:t>Overview to Cloud Computing </a:t>
            </a:r>
            <a:endParaRPr sz="1200">
              <a:solidFill>
                <a:srgbClr val="000000"/>
              </a:solidFill>
              <a:highlight>
                <a:srgbClr val="FFFFFF"/>
              </a:highlight>
              <a:latin typeface="Arial"/>
              <a:ea typeface="Arial"/>
              <a:cs typeface="Arial"/>
              <a:sym typeface="Arial"/>
            </a:endParaRPr>
          </a:p>
          <a:p>
            <a:pPr indent="-304800" lvl="1" marL="914400" rtl="0" algn="l">
              <a:lnSpc>
                <a:spcPct val="150000"/>
              </a:lnSpc>
              <a:spcBef>
                <a:spcPts val="0"/>
              </a:spcBef>
              <a:spcAft>
                <a:spcPts val="0"/>
              </a:spcAft>
              <a:buClr>
                <a:srgbClr val="000000"/>
              </a:buClr>
              <a:buSzPts val="1200"/>
              <a:buFont typeface="Arial"/>
              <a:buChar char="○"/>
            </a:pPr>
            <a:r>
              <a:rPr lang="en" sz="1200">
                <a:solidFill>
                  <a:srgbClr val="000000"/>
                </a:solidFill>
                <a:highlight>
                  <a:srgbClr val="FFFFFF"/>
                </a:highlight>
                <a:latin typeface="Arial"/>
                <a:ea typeface="Arial"/>
                <a:cs typeface="Arial"/>
                <a:sym typeface="Arial"/>
              </a:rPr>
              <a:t>Overview</a:t>
            </a:r>
            <a:endParaRPr sz="1200">
              <a:solidFill>
                <a:srgbClr val="000000"/>
              </a:solidFill>
              <a:highlight>
                <a:srgbClr val="FFFFFF"/>
              </a:highlight>
              <a:latin typeface="Arial"/>
              <a:ea typeface="Arial"/>
              <a:cs typeface="Arial"/>
              <a:sym typeface="Arial"/>
            </a:endParaRPr>
          </a:p>
          <a:p>
            <a:pPr indent="-304800" lvl="1" marL="914400" rtl="0" algn="l">
              <a:lnSpc>
                <a:spcPct val="150000"/>
              </a:lnSpc>
              <a:spcBef>
                <a:spcPts val="0"/>
              </a:spcBef>
              <a:spcAft>
                <a:spcPts val="0"/>
              </a:spcAft>
              <a:buClr>
                <a:srgbClr val="000000"/>
              </a:buClr>
              <a:buSzPts val="1200"/>
              <a:buFont typeface="Arial"/>
              <a:buChar char="○"/>
            </a:pPr>
            <a:r>
              <a:rPr lang="en" sz="1200">
                <a:solidFill>
                  <a:srgbClr val="000000"/>
                </a:solidFill>
                <a:highlight>
                  <a:srgbClr val="FFFFFF"/>
                </a:highlight>
                <a:latin typeface="Arial"/>
                <a:ea typeface="Arial"/>
                <a:cs typeface="Arial"/>
                <a:sym typeface="Arial"/>
              </a:rPr>
              <a:t>Features    </a:t>
            </a:r>
            <a:endParaRPr sz="1200">
              <a:solidFill>
                <a:srgbClr val="000000"/>
              </a:solidFill>
              <a:highlight>
                <a:srgbClr val="FFFFFF"/>
              </a:highlight>
              <a:latin typeface="Arial"/>
              <a:ea typeface="Arial"/>
              <a:cs typeface="Arial"/>
              <a:sym typeface="Arial"/>
            </a:endParaRPr>
          </a:p>
          <a:p>
            <a:pPr indent="-304800" lvl="1" marL="914400" rtl="0" algn="l">
              <a:lnSpc>
                <a:spcPct val="150000"/>
              </a:lnSpc>
              <a:spcBef>
                <a:spcPts val="0"/>
              </a:spcBef>
              <a:spcAft>
                <a:spcPts val="0"/>
              </a:spcAft>
              <a:buClr>
                <a:srgbClr val="000000"/>
              </a:buClr>
              <a:buSzPts val="1200"/>
              <a:buFont typeface="Arial"/>
              <a:buChar char="○"/>
            </a:pPr>
            <a:r>
              <a:rPr lang="en" sz="1200">
                <a:solidFill>
                  <a:srgbClr val="000000"/>
                </a:solidFill>
                <a:highlight>
                  <a:srgbClr val="FFFFFF"/>
                </a:highlight>
                <a:latin typeface="Arial"/>
                <a:ea typeface="Arial"/>
                <a:cs typeface="Arial"/>
                <a:sym typeface="Arial"/>
              </a:rPr>
              <a:t>Service offerings models by clouds</a:t>
            </a:r>
            <a:endParaRPr sz="1200">
              <a:solidFill>
                <a:srgbClr val="000000"/>
              </a:solidFill>
              <a:highlight>
                <a:srgbClr val="FFFFFF"/>
              </a:highlight>
              <a:latin typeface="Arial"/>
              <a:ea typeface="Arial"/>
              <a:cs typeface="Arial"/>
              <a:sym typeface="Arial"/>
            </a:endParaRPr>
          </a:p>
          <a:p>
            <a:pPr indent="-304800" lvl="0" marL="457200" rtl="0" algn="l">
              <a:lnSpc>
                <a:spcPct val="150000"/>
              </a:lnSpc>
              <a:spcBef>
                <a:spcPts val="0"/>
              </a:spcBef>
              <a:spcAft>
                <a:spcPts val="0"/>
              </a:spcAft>
              <a:buClr>
                <a:srgbClr val="000000"/>
              </a:buClr>
              <a:buSzPts val="1200"/>
              <a:buFont typeface="Arial"/>
              <a:buChar char="●"/>
            </a:pPr>
            <a:r>
              <a:rPr lang="en" sz="1200">
                <a:solidFill>
                  <a:srgbClr val="000000"/>
                </a:solidFill>
                <a:highlight>
                  <a:srgbClr val="FFFFFF"/>
                </a:highlight>
                <a:latin typeface="Arial"/>
                <a:ea typeface="Arial"/>
                <a:cs typeface="Arial"/>
                <a:sym typeface="Arial"/>
              </a:rPr>
              <a:t>Need for Edge Computing</a:t>
            </a:r>
            <a:endParaRPr sz="1200">
              <a:solidFill>
                <a:srgbClr val="000000"/>
              </a:solidFill>
              <a:highlight>
                <a:srgbClr val="FFFFFF"/>
              </a:highlight>
              <a:latin typeface="Arial"/>
              <a:ea typeface="Arial"/>
              <a:cs typeface="Arial"/>
              <a:sym typeface="Arial"/>
            </a:endParaRPr>
          </a:p>
          <a:p>
            <a:pPr indent="-304800" lvl="0" marL="457200" rtl="0" algn="l">
              <a:lnSpc>
                <a:spcPct val="150000"/>
              </a:lnSpc>
              <a:spcBef>
                <a:spcPts val="0"/>
              </a:spcBef>
              <a:spcAft>
                <a:spcPts val="0"/>
              </a:spcAft>
              <a:buClr>
                <a:srgbClr val="000000"/>
              </a:buClr>
              <a:buSzPts val="1200"/>
              <a:buFont typeface="Arial"/>
              <a:buChar char="●"/>
            </a:pPr>
            <a:r>
              <a:rPr lang="en" sz="1200">
                <a:solidFill>
                  <a:srgbClr val="000000"/>
                </a:solidFill>
                <a:highlight>
                  <a:srgbClr val="FFFFFF"/>
                </a:highlight>
                <a:latin typeface="Arial"/>
                <a:ea typeface="Arial"/>
                <a:cs typeface="Arial"/>
                <a:sym typeface="Arial"/>
              </a:rPr>
              <a:t>Edge Computing and its relation with Cloud</a:t>
            </a:r>
            <a:endParaRPr sz="1200">
              <a:solidFill>
                <a:srgbClr val="000000"/>
              </a:solidFill>
              <a:highlight>
                <a:srgbClr val="FFFFFF"/>
              </a:highlight>
              <a:latin typeface="Arial"/>
              <a:ea typeface="Arial"/>
              <a:cs typeface="Arial"/>
              <a:sym typeface="Arial"/>
            </a:endParaRPr>
          </a:p>
          <a:p>
            <a:pPr indent="-304800" lvl="0" marL="457200" rtl="0" algn="l">
              <a:lnSpc>
                <a:spcPct val="150000"/>
              </a:lnSpc>
              <a:spcBef>
                <a:spcPts val="0"/>
              </a:spcBef>
              <a:spcAft>
                <a:spcPts val="0"/>
              </a:spcAft>
              <a:buClr>
                <a:srgbClr val="000000"/>
              </a:buClr>
              <a:buSzPts val="1200"/>
              <a:buFont typeface="Arial"/>
              <a:buChar char="●"/>
            </a:pPr>
            <a:r>
              <a:rPr lang="en" sz="1200">
                <a:solidFill>
                  <a:srgbClr val="000000"/>
                </a:solidFill>
                <a:highlight>
                  <a:srgbClr val="FFFFFF"/>
                </a:highlight>
                <a:latin typeface="Arial"/>
                <a:ea typeface="Arial"/>
                <a:cs typeface="Arial"/>
                <a:sym typeface="Arial"/>
              </a:rPr>
              <a:t>Use cases of Edge Computing</a:t>
            </a:r>
            <a:endParaRPr sz="1200">
              <a:solidFill>
                <a:srgbClr val="000000"/>
              </a:solidFill>
              <a:highlight>
                <a:srgbClr val="FFFFFF"/>
              </a:highlight>
              <a:latin typeface="Arial"/>
              <a:ea typeface="Arial"/>
              <a:cs typeface="Arial"/>
              <a:sym typeface="Arial"/>
            </a:endParaRPr>
          </a:p>
          <a:p>
            <a:pPr indent="-304800" lvl="0" marL="457200" rtl="0" algn="l">
              <a:lnSpc>
                <a:spcPct val="150000"/>
              </a:lnSpc>
              <a:spcBef>
                <a:spcPts val="0"/>
              </a:spcBef>
              <a:spcAft>
                <a:spcPts val="0"/>
              </a:spcAft>
              <a:buClr>
                <a:srgbClr val="000000"/>
              </a:buClr>
              <a:buSzPts val="1200"/>
              <a:buFont typeface="Arial"/>
              <a:buChar char="●"/>
            </a:pPr>
            <a:r>
              <a:rPr lang="en" sz="1200">
                <a:solidFill>
                  <a:srgbClr val="000000"/>
                </a:solidFill>
                <a:highlight>
                  <a:srgbClr val="FFFFFF"/>
                </a:highlight>
                <a:latin typeface="Arial"/>
                <a:ea typeface="Arial"/>
                <a:cs typeface="Arial"/>
                <a:sym typeface="Arial"/>
              </a:rPr>
              <a:t>Types of Edges</a:t>
            </a:r>
            <a:endParaRPr sz="1200">
              <a:solidFill>
                <a:srgbClr val="000000"/>
              </a:solidFill>
              <a:highlight>
                <a:srgbClr val="FFFFFF"/>
              </a:highlight>
              <a:latin typeface="Arial"/>
              <a:ea typeface="Arial"/>
              <a:cs typeface="Arial"/>
              <a:sym typeface="Arial"/>
            </a:endParaRPr>
          </a:p>
          <a:p>
            <a:pPr indent="-304800" lvl="0" marL="457200" rtl="0" algn="l">
              <a:lnSpc>
                <a:spcPct val="150000"/>
              </a:lnSpc>
              <a:spcBef>
                <a:spcPts val="0"/>
              </a:spcBef>
              <a:spcAft>
                <a:spcPts val="0"/>
              </a:spcAft>
              <a:buClr>
                <a:srgbClr val="000000"/>
              </a:buClr>
              <a:buSzPts val="1200"/>
              <a:buFont typeface="Arial"/>
              <a:buChar char="●"/>
            </a:pPr>
            <a:r>
              <a:rPr lang="en" sz="1200">
                <a:solidFill>
                  <a:srgbClr val="000000"/>
                </a:solidFill>
                <a:highlight>
                  <a:srgbClr val="FFFFFF"/>
                </a:highlight>
                <a:latin typeface="Arial"/>
                <a:ea typeface="Arial"/>
                <a:cs typeface="Arial"/>
                <a:sym typeface="Arial"/>
              </a:rPr>
              <a:t>Edge Computing Platforms (Commercial/Open source)</a:t>
            </a:r>
            <a:endParaRPr sz="1200">
              <a:solidFill>
                <a:srgbClr val="000000"/>
              </a:solidFill>
              <a:highlight>
                <a:srgbClr val="FFFFFF"/>
              </a:highlight>
              <a:latin typeface="Arial"/>
              <a:ea typeface="Arial"/>
              <a:cs typeface="Arial"/>
              <a:sym typeface="Arial"/>
            </a:endParaRPr>
          </a:p>
          <a:p>
            <a:pPr indent="-304800" lvl="1" marL="914400" rtl="0" algn="l">
              <a:lnSpc>
                <a:spcPct val="150000"/>
              </a:lnSpc>
              <a:spcBef>
                <a:spcPts val="0"/>
              </a:spcBef>
              <a:spcAft>
                <a:spcPts val="0"/>
              </a:spcAft>
              <a:buClr>
                <a:srgbClr val="000000"/>
              </a:buClr>
              <a:buSzPts val="1200"/>
              <a:buFont typeface="Arial"/>
              <a:buChar char="○"/>
            </a:pPr>
            <a:r>
              <a:rPr lang="en" sz="1200">
                <a:solidFill>
                  <a:srgbClr val="000000"/>
                </a:solidFill>
                <a:highlight>
                  <a:srgbClr val="FFFFFF"/>
                </a:highlight>
                <a:latin typeface="Arial"/>
                <a:ea typeface="Arial"/>
                <a:cs typeface="Arial"/>
                <a:sym typeface="Arial"/>
              </a:rPr>
              <a:t>Public clouds: AWS, Azure</a:t>
            </a:r>
            <a:endParaRPr sz="1200">
              <a:solidFill>
                <a:srgbClr val="000000"/>
              </a:solidFill>
              <a:highlight>
                <a:srgbClr val="FFFFFF"/>
              </a:highlight>
              <a:latin typeface="Arial"/>
              <a:ea typeface="Arial"/>
              <a:cs typeface="Arial"/>
              <a:sym typeface="Arial"/>
            </a:endParaRPr>
          </a:p>
          <a:p>
            <a:pPr indent="-304800" lvl="1" marL="914400" rtl="0" algn="l">
              <a:lnSpc>
                <a:spcPct val="150000"/>
              </a:lnSpc>
              <a:spcBef>
                <a:spcPts val="0"/>
              </a:spcBef>
              <a:spcAft>
                <a:spcPts val="0"/>
              </a:spcAft>
              <a:buClr>
                <a:srgbClr val="000000"/>
              </a:buClr>
              <a:buSzPts val="1200"/>
              <a:buFont typeface="Arial"/>
              <a:buChar char="○"/>
            </a:pPr>
            <a:r>
              <a:rPr lang="en" sz="1200">
                <a:solidFill>
                  <a:srgbClr val="000000"/>
                </a:solidFill>
                <a:highlight>
                  <a:srgbClr val="FFFFFF"/>
                </a:highlight>
                <a:latin typeface="Arial"/>
                <a:ea typeface="Arial"/>
                <a:cs typeface="Arial"/>
                <a:sym typeface="Arial"/>
              </a:rPr>
              <a:t>Commercial: Siemens</a:t>
            </a:r>
            <a:endParaRPr sz="1200">
              <a:solidFill>
                <a:srgbClr val="000000"/>
              </a:solidFill>
              <a:highlight>
                <a:srgbClr val="FFFFFF"/>
              </a:highlight>
              <a:latin typeface="Arial"/>
              <a:ea typeface="Arial"/>
              <a:cs typeface="Arial"/>
              <a:sym typeface="Arial"/>
            </a:endParaRPr>
          </a:p>
          <a:p>
            <a:pPr indent="-304800" lvl="1" marL="914400" rtl="0" algn="l">
              <a:lnSpc>
                <a:spcPct val="150000"/>
              </a:lnSpc>
              <a:spcBef>
                <a:spcPts val="0"/>
              </a:spcBef>
              <a:spcAft>
                <a:spcPts val="0"/>
              </a:spcAft>
              <a:buClr>
                <a:srgbClr val="000000"/>
              </a:buClr>
              <a:buSzPts val="1200"/>
              <a:buFont typeface="Arial"/>
              <a:buChar char="○"/>
            </a:pPr>
            <a:r>
              <a:rPr lang="en" sz="1200">
                <a:solidFill>
                  <a:srgbClr val="000000"/>
                </a:solidFill>
                <a:highlight>
                  <a:srgbClr val="FFFFFF"/>
                </a:highlight>
                <a:latin typeface="Arial"/>
                <a:ea typeface="Arial"/>
                <a:cs typeface="Arial"/>
                <a:sym typeface="Arial"/>
              </a:rPr>
              <a:t>Open Source: KubeEdge, EdgeGallery</a:t>
            </a:r>
            <a:endParaRPr sz="1200">
              <a:solidFill>
                <a:srgbClr val="000000"/>
              </a:solidFill>
              <a:highlight>
                <a:srgbClr val="FFFFFF"/>
              </a:highlight>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2"/>
          <p:cNvSpPr txBox="1"/>
          <p:nvPr>
            <p:ph type="title"/>
          </p:nvPr>
        </p:nvSpPr>
        <p:spPr>
          <a:xfrm>
            <a:off x="312100" y="241450"/>
            <a:ext cx="7505700" cy="5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AWS Local Zones</a:t>
            </a:r>
            <a:endParaRPr/>
          </a:p>
        </p:txBody>
      </p:sp>
      <p:sp>
        <p:nvSpPr>
          <p:cNvPr id="266" name="Google Shape;266;p32"/>
          <p:cNvSpPr txBox="1"/>
          <p:nvPr/>
        </p:nvSpPr>
        <p:spPr>
          <a:xfrm>
            <a:off x="387175" y="1541000"/>
            <a:ext cx="4035600" cy="2915100"/>
          </a:xfrm>
          <a:prstGeom prst="rect">
            <a:avLst/>
          </a:prstGeom>
          <a:noFill/>
          <a:ln>
            <a:noFill/>
          </a:ln>
        </p:spPr>
        <p:txBody>
          <a:bodyPr anchorCtr="0" anchor="t" bIns="0" lIns="0" spcFirstLastPara="1" rIns="0" wrap="square" tIns="0">
            <a:spAutoFit/>
          </a:bodyPr>
          <a:lstStyle/>
          <a:p>
            <a:pPr indent="0" lvl="0" marL="0" rtl="0" algn="l">
              <a:lnSpc>
                <a:spcPct val="150000"/>
              </a:lnSpc>
              <a:spcBef>
                <a:spcPts val="0"/>
              </a:spcBef>
              <a:spcAft>
                <a:spcPts val="0"/>
              </a:spcAft>
              <a:buNone/>
            </a:pPr>
            <a:r>
              <a:rPr b="1" lang="en" sz="799">
                <a:solidFill>
                  <a:srgbClr val="191919"/>
                </a:solidFill>
              </a:rPr>
              <a:t>AWS services:</a:t>
            </a:r>
            <a:endParaRPr b="1" sz="799">
              <a:solidFill>
                <a:srgbClr val="191919"/>
              </a:solidFill>
            </a:endParaRPr>
          </a:p>
          <a:p>
            <a:pPr indent="0" lvl="0" marL="0" rtl="0" algn="l">
              <a:lnSpc>
                <a:spcPct val="150000"/>
              </a:lnSpc>
              <a:spcBef>
                <a:spcPts val="0"/>
              </a:spcBef>
              <a:spcAft>
                <a:spcPts val="0"/>
              </a:spcAft>
              <a:buNone/>
            </a:pPr>
            <a:r>
              <a:rPr b="1" lang="en" sz="799">
                <a:solidFill>
                  <a:srgbClr val="191919"/>
                </a:solidFill>
              </a:rPr>
              <a:t>Infrastructure</a:t>
            </a:r>
            <a:r>
              <a:rPr lang="en" sz="799">
                <a:solidFill>
                  <a:srgbClr val="191919"/>
                </a:solidFill>
              </a:rPr>
              <a:t> Services: Amazon EC2, Amazon EBS,</a:t>
            </a:r>
            <a:r>
              <a:rPr lang="en" sz="799">
                <a:solidFill>
                  <a:srgbClr val="555F69"/>
                </a:solidFill>
              </a:rPr>
              <a:t> Amazon FSx, Amazon Elastic Load Balancing and Amazon VPC</a:t>
            </a:r>
            <a:endParaRPr sz="799">
              <a:solidFill>
                <a:srgbClr val="555F69"/>
              </a:solidFill>
            </a:endParaRPr>
          </a:p>
          <a:p>
            <a:pPr indent="0" lvl="0" marL="0" rtl="0" algn="l">
              <a:lnSpc>
                <a:spcPct val="150000"/>
              </a:lnSpc>
              <a:spcBef>
                <a:spcPts val="0"/>
              </a:spcBef>
              <a:spcAft>
                <a:spcPts val="0"/>
              </a:spcAft>
              <a:buNone/>
            </a:pPr>
            <a:r>
              <a:rPr b="1" lang="en" sz="799">
                <a:solidFill>
                  <a:srgbClr val="191919"/>
                </a:solidFill>
              </a:rPr>
              <a:t>Database</a:t>
            </a:r>
            <a:r>
              <a:rPr lang="en" sz="799">
                <a:solidFill>
                  <a:srgbClr val="191919"/>
                </a:solidFill>
              </a:rPr>
              <a:t> – Amazon Relational Database (RDS) instances</a:t>
            </a:r>
            <a:endParaRPr sz="799">
              <a:solidFill>
                <a:srgbClr val="191919"/>
              </a:solidFill>
            </a:endParaRPr>
          </a:p>
          <a:p>
            <a:pPr indent="0" lvl="0" marL="0" rtl="0" algn="l">
              <a:lnSpc>
                <a:spcPct val="150000"/>
              </a:lnSpc>
              <a:spcBef>
                <a:spcPts val="0"/>
              </a:spcBef>
              <a:spcAft>
                <a:spcPts val="0"/>
              </a:spcAft>
              <a:buNone/>
            </a:pPr>
            <a:r>
              <a:rPr b="1" lang="en" sz="799">
                <a:solidFill>
                  <a:srgbClr val="191919"/>
                </a:solidFill>
              </a:rPr>
              <a:t>Containers</a:t>
            </a:r>
            <a:r>
              <a:rPr lang="en" sz="799">
                <a:solidFill>
                  <a:srgbClr val="191919"/>
                </a:solidFill>
              </a:rPr>
              <a:t> – Amazon Elastic Container Service (ECS) and Amazon Elastic Container Service for Kubernetes (EKS) clusters</a:t>
            </a:r>
            <a:endParaRPr sz="799">
              <a:solidFill>
                <a:srgbClr val="191919"/>
              </a:solidFill>
            </a:endParaRPr>
          </a:p>
          <a:p>
            <a:pPr indent="0" lvl="0" marL="0" rtl="0" algn="l">
              <a:lnSpc>
                <a:spcPct val="150000"/>
              </a:lnSpc>
              <a:spcBef>
                <a:spcPts val="0"/>
              </a:spcBef>
              <a:spcAft>
                <a:spcPts val="0"/>
              </a:spcAft>
              <a:buNone/>
            </a:pPr>
            <a:r>
              <a:rPr b="1" lang="en" sz="799">
                <a:solidFill>
                  <a:srgbClr val="191919"/>
                </a:solidFill>
              </a:rPr>
              <a:t>Data processin</a:t>
            </a:r>
            <a:r>
              <a:rPr lang="en" sz="799">
                <a:solidFill>
                  <a:srgbClr val="191919"/>
                </a:solidFill>
              </a:rPr>
              <a:t>g – Amazon Elastic Map Reduce (EMR) nodes</a:t>
            </a:r>
            <a:endParaRPr sz="799">
              <a:solidFill>
                <a:srgbClr val="191919"/>
              </a:solidFill>
            </a:endParaRPr>
          </a:p>
          <a:p>
            <a:pPr indent="0" lvl="0" marL="0" rtl="0" algn="l">
              <a:lnSpc>
                <a:spcPct val="150000"/>
              </a:lnSpc>
              <a:spcBef>
                <a:spcPts val="0"/>
              </a:spcBef>
              <a:spcAft>
                <a:spcPts val="0"/>
              </a:spcAft>
              <a:buNone/>
            </a:pPr>
            <a:r>
              <a:t/>
            </a:r>
            <a:endParaRPr sz="799">
              <a:solidFill>
                <a:srgbClr val="191919"/>
              </a:solidFill>
            </a:endParaRPr>
          </a:p>
          <a:p>
            <a:pPr indent="0" lvl="0" marL="0" rtl="0" algn="l">
              <a:lnSpc>
                <a:spcPct val="150000"/>
              </a:lnSpc>
              <a:spcBef>
                <a:spcPts val="0"/>
              </a:spcBef>
              <a:spcAft>
                <a:spcPts val="0"/>
              </a:spcAft>
              <a:buNone/>
            </a:pPr>
            <a:r>
              <a:rPr lang="en" sz="1100">
                <a:solidFill>
                  <a:srgbClr val="292929"/>
                </a:solidFill>
                <a:highlight>
                  <a:srgbClr val="FFFFFF"/>
                </a:highlight>
                <a:latin typeface="Georgia"/>
                <a:ea typeface="Georgia"/>
                <a:cs typeface="Georgia"/>
                <a:sym typeface="Georgia"/>
              </a:rPr>
              <a:t>AWS Local Zones provide a </a:t>
            </a:r>
            <a:r>
              <a:rPr b="1" lang="en" sz="1100">
                <a:solidFill>
                  <a:srgbClr val="292929"/>
                </a:solidFill>
                <a:highlight>
                  <a:srgbClr val="FFFFFF"/>
                </a:highlight>
                <a:latin typeface="Georgia"/>
                <a:ea typeface="Georgia"/>
                <a:cs typeface="Georgia"/>
                <a:sym typeface="Georgia"/>
              </a:rPr>
              <a:t>high-bandwidth, secure connection between local workloads and those running in the AWS Region</a:t>
            </a:r>
            <a:r>
              <a:rPr lang="en" sz="1100">
                <a:solidFill>
                  <a:srgbClr val="292929"/>
                </a:solidFill>
                <a:highlight>
                  <a:srgbClr val="FFFFFF"/>
                </a:highlight>
                <a:latin typeface="Georgia"/>
                <a:ea typeface="Georgia"/>
                <a:cs typeface="Georgia"/>
                <a:sym typeface="Georgia"/>
              </a:rPr>
              <a:t>, allowing you to seamlessly connect to the full range of in-region services through the </a:t>
            </a:r>
            <a:r>
              <a:rPr b="1" lang="en" sz="1100">
                <a:solidFill>
                  <a:srgbClr val="292929"/>
                </a:solidFill>
                <a:highlight>
                  <a:srgbClr val="FFFFFF"/>
                </a:highlight>
                <a:latin typeface="Georgia"/>
                <a:ea typeface="Georgia"/>
                <a:cs typeface="Georgia"/>
                <a:sym typeface="Georgia"/>
              </a:rPr>
              <a:t>same APIs and toolsets</a:t>
            </a:r>
            <a:r>
              <a:rPr lang="en" sz="1100">
                <a:solidFill>
                  <a:srgbClr val="292929"/>
                </a:solidFill>
                <a:highlight>
                  <a:srgbClr val="FFFFFF"/>
                </a:highlight>
                <a:latin typeface="Georgia"/>
                <a:ea typeface="Georgia"/>
                <a:cs typeface="Georgia"/>
                <a:sym typeface="Georgia"/>
              </a:rPr>
              <a:t>.</a:t>
            </a:r>
            <a:endParaRPr sz="1100">
              <a:solidFill>
                <a:srgbClr val="292929"/>
              </a:solidFill>
              <a:highlight>
                <a:srgbClr val="FFFFFF"/>
              </a:highlight>
              <a:latin typeface="Georgia"/>
              <a:ea typeface="Georgia"/>
              <a:cs typeface="Georgia"/>
              <a:sym typeface="Georgia"/>
            </a:endParaRPr>
          </a:p>
          <a:p>
            <a:pPr indent="0" lvl="0" marL="0" rtl="0" algn="l">
              <a:lnSpc>
                <a:spcPct val="150000"/>
              </a:lnSpc>
              <a:spcBef>
                <a:spcPts val="0"/>
              </a:spcBef>
              <a:spcAft>
                <a:spcPts val="0"/>
              </a:spcAft>
              <a:buNone/>
            </a:pPr>
            <a:r>
              <a:rPr lang="en" sz="1100">
                <a:solidFill>
                  <a:srgbClr val="292929"/>
                </a:solidFill>
                <a:highlight>
                  <a:srgbClr val="FFFFFF"/>
                </a:highlight>
                <a:latin typeface="Georgia"/>
                <a:ea typeface="Georgia"/>
                <a:cs typeface="Georgia"/>
                <a:sym typeface="Georgia"/>
              </a:rPr>
              <a:t>For example,</a:t>
            </a:r>
            <a:r>
              <a:rPr b="1" lang="en" sz="1100">
                <a:solidFill>
                  <a:srgbClr val="292929"/>
                </a:solidFill>
                <a:highlight>
                  <a:srgbClr val="FFFFFF"/>
                </a:highlight>
                <a:latin typeface="Georgia"/>
                <a:ea typeface="Georgia"/>
                <a:cs typeface="Georgia"/>
                <a:sym typeface="Georgia"/>
              </a:rPr>
              <a:t> https://dynamodb.us-west-2.amazonaws.com</a:t>
            </a:r>
            <a:r>
              <a:rPr lang="en" sz="1100">
                <a:solidFill>
                  <a:srgbClr val="292929"/>
                </a:solidFill>
                <a:highlight>
                  <a:srgbClr val="FFFFFF"/>
                </a:highlight>
                <a:latin typeface="Georgia"/>
                <a:ea typeface="Georgia"/>
                <a:cs typeface="Georgia"/>
                <a:sym typeface="Georgia"/>
              </a:rPr>
              <a:t> is the endpoint for the </a:t>
            </a:r>
            <a:r>
              <a:rPr b="1" lang="en" sz="1100">
                <a:solidFill>
                  <a:srgbClr val="292929"/>
                </a:solidFill>
                <a:highlight>
                  <a:srgbClr val="FFFFFF"/>
                </a:highlight>
                <a:latin typeface="Georgia"/>
                <a:ea typeface="Georgia"/>
                <a:cs typeface="Georgia"/>
                <a:sym typeface="Georgia"/>
              </a:rPr>
              <a:t>Amazon DynamoDB service </a:t>
            </a:r>
            <a:r>
              <a:rPr lang="en" sz="1100">
                <a:solidFill>
                  <a:srgbClr val="292929"/>
                </a:solidFill>
                <a:highlight>
                  <a:srgbClr val="FFFFFF"/>
                </a:highlight>
                <a:latin typeface="Georgia"/>
                <a:ea typeface="Georgia"/>
                <a:cs typeface="Georgia"/>
                <a:sym typeface="Georgia"/>
              </a:rPr>
              <a:t>in the US West </a:t>
            </a:r>
            <a:endParaRPr sz="1100">
              <a:solidFill>
                <a:srgbClr val="292929"/>
              </a:solidFill>
              <a:highlight>
                <a:srgbClr val="FFFFFF"/>
              </a:highlight>
              <a:latin typeface="Georgia"/>
              <a:ea typeface="Georgia"/>
              <a:cs typeface="Georgia"/>
              <a:sym typeface="Georgia"/>
            </a:endParaRPr>
          </a:p>
        </p:txBody>
      </p:sp>
      <p:sp>
        <p:nvSpPr>
          <p:cNvPr id="267" name="Google Shape;267;p32"/>
          <p:cNvSpPr txBox="1"/>
          <p:nvPr/>
        </p:nvSpPr>
        <p:spPr>
          <a:xfrm>
            <a:off x="312100" y="911675"/>
            <a:ext cx="8263200" cy="4800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lang="en" sz="1299">
                <a:solidFill>
                  <a:srgbClr val="191919"/>
                </a:solidFill>
              </a:rPr>
              <a:t>Extension</a:t>
            </a:r>
            <a:r>
              <a:rPr lang="en" sz="1299">
                <a:solidFill>
                  <a:srgbClr val="191919"/>
                </a:solidFill>
              </a:rPr>
              <a:t> to Public cloud, p</a:t>
            </a:r>
            <a:r>
              <a:rPr i="0" lang="en" sz="1299" u="none" cap="none" strike="noStrike">
                <a:solidFill>
                  <a:srgbClr val="191919"/>
                </a:solidFill>
              </a:rPr>
              <a:t>lace</a:t>
            </a:r>
            <a:r>
              <a:rPr lang="en" sz="1299">
                <a:solidFill>
                  <a:srgbClr val="191919"/>
                </a:solidFill>
              </a:rPr>
              <a:t>d</a:t>
            </a:r>
            <a:r>
              <a:rPr i="0" lang="en" sz="1299" u="none" cap="none" strike="noStrike">
                <a:solidFill>
                  <a:srgbClr val="191919"/>
                </a:solidFill>
              </a:rPr>
              <a:t> compute, storage, database, and other select aws services close to</a:t>
            </a:r>
            <a:r>
              <a:rPr b="1" i="0" lang="en" sz="1299" u="none" cap="none" strike="noStrike">
                <a:solidFill>
                  <a:srgbClr val="191919"/>
                </a:solidFill>
              </a:rPr>
              <a:t> large population and industry centers</a:t>
            </a:r>
            <a:r>
              <a:rPr lang="en" sz="1299">
                <a:solidFill>
                  <a:srgbClr val="191919"/>
                </a:solidFill>
              </a:rPr>
              <a:t> for enable Latency sensitive applications</a:t>
            </a:r>
            <a:endParaRPr sz="100">
              <a:solidFill>
                <a:srgbClr val="191919"/>
              </a:solidFill>
            </a:endParaRPr>
          </a:p>
        </p:txBody>
      </p:sp>
      <p:pic>
        <p:nvPicPr>
          <p:cNvPr id="268" name="Google Shape;268;p32"/>
          <p:cNvPicPr preferRelativeResize="0"/>
          <p:nvPr/>
        </p:nvPicPr>
        <p:blipFill>
          <a:blip r:embed="rId3">
            <a:alphaModFix/>
          </a:blip>
          <a:stretch>
            <a:fillRect/>
          </a:stretch>
        </p:blipFill>
        <p:spPr>
          <a:xfrm>
            <a:off x="5078825" y="1374725"/>
            <a:ext cx="3653125" cy="1708925"/>
          </a:xfrm>
          <a:prstGeom prst="rect">
            <a:avLst/>
          </a:prstGeom>
          <a:noFill/>
          <a:ln>
            <a:noFill/>
          </a:ln>
        </p:spPr>
      </p:pic>
      <p:sp>
        <p:nvSpPr>
          <p:cNvPr id="269" name="Google Shape;269;p32"/>
          <p:cNvSpPr txBox="1"/>
          <p:nvPr/>
        </p:nvSpPr>
        <p:spPr>
          <a:xfrm>
            <a:off x="285625" y="4559375"/>
            <a:ext cx="8105400" cy="354000"/>
          </a:xfrm>
          <a:prstGeom prst="rect">
            <a:avLst/>
          </a:prstGeom>
          <a:noFill/>
          <a:ln>
            <a:noFill/>
          </a:ln>
        </p:spPr>
        <p:txBody>
          <a:bodyPr anchorCtr="0" anchor="t" bIns="91425" lIns="91425" spcFirstLastPara="1" rIns="91425" wrap="square" tIns="91425">
            <a:spAutoFit/>
          </a:bodyPr>
          <a:lstStyle/>
          <a:p>
            <a:pPr indent="0" lvl="0" marL="0" rtl="0" algn="l">
              <a:lnSpc>
                <a:spcPct val="160000"/>
              </a:lnSpc>
              <a:spcBef>
                <a:spcPts val="0"/>
              </a:spcBef>
              <a:spcAft>
                <a:spcPts val="6100"/>
              </a:spcAft>
              <a:buNone/>
            </a:pPr>
            <a:r>
              <a:rPr lang="en" sz="1100">
                <a:solidFill>
                  <a:srgbClr val="2962FF"/>
                </a:solidFill>
                <a:highlight>
                  <a:srgbClr val="FFFFFF"/>
                </a:highlight>
              </a:rPr>
              <a:t>Example Apps: Low-Latency sensitive Gaming applications (Region, Local Zones)</a:t>
            </a:r>
            <a:endParaRPr>
              <a:solidFill>
                <a:srgbClr val="2962FF"/>
              </a:solidFill>
              <a:latin typeface="Calibri"/>
              <a:ea typeface="Calibri"/>
              <a:cs typeface="Calibri"/>
              <a:sym typeface="Calibri"/>
            </a:endParaRPr>
          </a:p>
        </p:txBody>
      </p:sp>
      <p:pic>
        <p:nvPicPr>
          <p:cNvPr id="270" name="Google Shape;270;p32"/>
          <p:cNvPicPr preferRelativeResize="0"/>
          <p:nvPr/>
        </p:nvPicPr>
        <p:blipFill>
          <a:blip r:embed="rId4">
            <a:alphaModFix/>
          </a:blip>
          <a:stretch>
            <a:fillRect/>
          </a:stretch>
        </p:blipFill>
        <p:spPr>
          <a:xfrm>
            <a:off x="5280501" y="2958600"/>
            <a:ext cx="3601825" cy="1741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3"/>
          <p:cNvSpPr txBox="1"/>
          <p:nvPr>
            <p:ph type="title"/>
          </p:nvPr>
        </p:nvSpPr>
        <p:spPr>
          <a:xfrm>
            <a:off x="294977" y="157255"/>
            <a:ext cx="7505700" cy="5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AWS OutPost</a:t>
            </a:r>
            <a:endParaRPr/>
          </a:p>
        </p:txBody>
      </p:sp>
      <p:pic>
        <p:nvPicPr>
          <p:cNvPr id="276" name="Google Shape;276;p33"/>
          <p:cNvPicPr preferRelativeResize="0"/>
          <p:nvPr/>
        </p:nvPicPr>
        <p:blipFill rotWithShape="1">
          <a:blip r:embed="rId3">
            <a:alphaModFix/>
          </a:blip>
          <a:srcRect b="4829" l="0" r="0" t="1756"/>
          <a:stretch/>
        </p:blipFill>
        <p:spPr>
          <a:xfrm>
            <a:off x="3414025" y="1628575"/>
            <a:ext cx="5554975" cy="2890976"/>
          </a:xfrm>
          <a:prstGeom prst="rect">
            <a:avLst/>
          </a:prstGeom>
          <a:noFill/>
          <a:ln>
            <a:noFill/>
          </a:ln>
        </p:spPr>
      </p:pic>
      <p:sp>
        <p:nvSpPr>
          <p:cNvPr id="277" name="Google Shape;277;p33"/>
          <p:cNvSpPr txBox="1"/>
          <p:nvPr/>
        </p:nvSpPr>
        <p:spPr>
          <a:xfrm>
            <a:off x="223000" y="752750"/>
            <a:ext cx="8276100" cy="799800"/>
          </a:xfrm>
          <a:prstGeom prst="rect">
            <a:avLst/>
          </a:prstGeom>
          <a:noFill/>
          <a:ln>
            <a:noFill/>
          </a:ln>
        </p:spPr>
        <p:txBody>
          <a:bodyPr anchorCtr="0" anchor="t" bIns="0" lIns="0" spcFirstLastPara="1" rIns="0" wrap="square" tIns="0">
            <a:spAutoFit/>
          </a:bodyPr>
          <a:lstStyle/>
          <a:p>
            <a:pPr indent="-292036" lvl="0" marL="457200" marR="0" rtl="0" algn="l">
              <a:lnSpc>
                <a:spcPct val="140016"/>
              </a:lnSpc>
              <a:spcBef>
                <a:spcPts val="0"/>
              </a:spcBef>
              <a:spcAft>
                <a:spcPts val="0"/>
              </a:spcAft>
              <a:buSzPts val="999"/>
              <a:buChar char="❏"/>
            </a:pPr>
            <a:r>
              <a:rPr lang="en" sz="999"/>
              <a:t>Private Edge, Dedicated, single tenant, serever/hardware provided by AWS. secure, </a:t>
            </a:r>
            <a:r>
              <a:rPr lang="en" sz="999"/>
              <a:t>regulation, latency sensitive   applications</a:t>
            </a:r>
            <a:endParaRPr sz="999"/>
          </a:p>
          <a:p>
            <a:pPr indent="-292036" lvl="0" marL="457200" marR="0" rtl="0" algn="l">
              <a:lnSpc>
                <a:spcPct val="140016"/>
              </a:lnSpc>
              <a:spcBef>
                <a:spcPts val="0"/>
              </a:spcBef>
              <a:spcAft>
                <a:spcPts val="0"/>
              </a:spcAft>
              <a:buSzPts val="999"/>
              <a:buChar char="❏"/>
            </a:pPr>
            <a:r>
              <a:rPr lang="en" sz="999"/>
              <a:t>Customers can extend their regional Amazon VPC to AWS Outposts by creating a subnet and associating it with AWS Outposts</a:t>
            </a:r>
            <a:endParaRPr sz="999"/>
          </a:p>
          <a:p>
            <a:pPr indent="-292036" lvl="0" marL="457200" marR="0" rtl="0" algn="l">
              <a:lnSpc>
                <a:spcPct val="140016"/>
              </a:lnSpc>
              <a:spcBef>
                <a:spcPts val="0"/>
              </a:spcBef>
              <a:spcAft>
                <a:spcPts val="0"/>
              </a:spcAft>
              <a:buSzPts val="999"/>
              <a:buChar char="❏"/>
            </a:pPr>
            <a:r>
              <a:rPr lang="en" sz="999"/>
              <a:t>LGW is a local interconnect virtual router customers can use to connect their AWS Outposts subnets with their local on-premises networks for low latency access to on premises resources</a:t>
            </a:r>
            <a:endParaRPr sz="999"/>
          </a:p>
        </p:txBody>
      </p:sp>
      <p:sp>
        <p:nvSpPr>
          <p:cNvPr id="278" name="Google Shape;278;p33"/>
          <p:cNvSpPr txBox="1"/>
          <p:nvPr/>
        </p:nvSpPr>
        <p:spPr>
          <a:xfrm>
            <a:off x="419175" y="1793550"/>
            <a:ext cx="2912100" cy="2581500"/>
          </a:xfrm>
          <a:prstGeom prst="rect">
            <a:avLst/>
          </a:prstGeom>
          <a:noFill/>
          <a:ln>
            <a:noFill/>
          </a:ln>
        </p:spPr>
        <p:txBody>
          <a:bodyPr anchorCtr="0" anchor="t" bIns="0" lIns="0" spcFirstLastPara="1" rIns="0" wrap="square" tIns="0">
            <a:spAutoFit/>
          </a:bodyPr>
          <a:lstStyle/>
          <a:p>
            <a:pPr indent="0" lvl="0" marL="0" marR="0" rtl="0" algn="l">
              <a:lnSpc>
                <a:spcPct val="145016"/>
              </a:lnSpc>
              <a:spcBef>
                <a:spcPts val="0"/>
              </a:spcBef>
              <a:spcAft>
                <a:spcPts val="0"/>
              </a:spcAft>
              <a:buNone/>
            </a:pPr>
            <a:r>
              <a:rPr b="1" lang="en" sz="799">
                <a:solidFill>
                  <a:srgbClr val="244357"/>
                </a:solidFill>
              </a:rPr>
              <a:t>AWS services:</a:t>
            </a:r>
            <a:endParaRPr b="1" sz="799">
              <a:solidFill>
                <a:srgbClr val="244357"/>
              </a:solidFill>
            </a:endParaRPr>
          </a:p>
          <a:p>
            <a:pPr indent="0" lvl="0" marL="0" marR="0" rtl="0" algn="l">
              <a:lnSpc>
                <a:spcPct val="145016"/>
              </a:lnSpc>
              <a:spcBef>
                <a:spcPts val="0"/>
              </a:spcBef>
              <a:spcAft>
                <a:spcPts val="0"/>
              </a:spcAft>
              <a:buNone/>
            </a:pPr>
            <a:r>
              <a:rPr b="1" i="0" lang="en" sz="799" u="none" cap="none" strike="noStrike">
                <a:solidFill>
                  <a:srgbClr val="244357"/>
                </a:solidFill>
              </a:rPr>
              <a:t>Infrastructure Services:</a:t>
            </a:r>
            <a:r>
              <a:rPr i="0" lang="en" sz="799" u="none" cap="none" strike="noStrike">
                <a:solidFill>
                  <a:srgbClr val="244357"/>
                </a:solidFill>
              </a:rPr>
              <a:t> Amazon EC2, </a:t>
            </a:r>
            <a:r>
              <a:rPr lang="en" sz="799">
                <a:solidFill>
                  <a:srgbClr val="244357"/>
                </a:solidFill>
              </a:rPr>
              <a:t>Amazon EBS, and Amazon VPC</a:t>
            </a:r>
            <a:endParaRPr sz="100"/>
          </a:p>
          <a:p>
            <a:pPr indent="0" lvl="0" marL="0" marR="0" rtl="0" algn="l">
              <a:lnSpc>
                <a:spcPct val="145016"/>
              </a:lnSpc>
              <a:spcBef>
                <a:spcPts val="0"/>
              </a:spcBef>
              <a:spcAft>
                <a:spcPts val="0"/>
              </a:spcAft>
              <a:buNone/>
            </a:pPr>
            <a:r>
              <a:rPr b="1" i="0" lang="en" sz="799" u="none" cap="none" strike="noStrike">
                <a:solidFill>
                  <a:srgbClr val="244357"/>
                </a:solidFill>
              </a:rPr>
              <a:t>Database</a:t>
            </a:r>
            <a:r>
              <a:rPr i="0" lang="en" sz="799" u="none" cap="none" strike="noStrike">
                <a:solidFill>
                  <a:srgbClr val="244357"/>
                </a:solidFill>
              </a:rPr>
              <a:t> – Amazon Relational Database (RDS) instances, Amazon Elasticache </a:t>
            </a:r>
            <a:endParaRPr sz="100"/>
          </a:p>
          <a:p>
            <a:pPr indent="0" lvl="0" marL="0" marR="0" rtl="0" algn="l">
              <a:lnSpc>
                <a:spcPct val="145016"/>
              </a:lnSpc>
              <a:spcBef>
                <a:spcPts val="0"/>
              </a:spcBef>
              <a:spcAft>
                <a:spcPts val="0"/>
              </a:spcAft>
              <a:buNone/>
            </a:pPr>
            <a:r>
              <a:rPr b="1" i="0" lang="en" sz="799" u="none" cap="none" strike="noStrike">
                <a:solidFill>
                  <a:srgbClr val="244357"/>
                </a:solidFill>
              </a:rPr>
              <a:t>Containers</a:t>
            </a:r>
            <a:r>
              <a:rPr i="0" lang="en" sz="799" u="none" cap="none" strike="noStrike">
                <a:solidFill>
                  <a:srgbClr val="244357"/>
                </a:solidFill>
              </a:rPr>
              <a:t> – Amazon Elastic Container</a:t>
            </a:r>
            <a:r>
              <a:rPr lang="en" sz="100"/>
              <a:t> </a:t>
            </a:r>
            <a:r>
              <a:rPr i="0" lang="en" sz="799" u="none" cap="none" strike="noStrike">
                <a:solidFill>
                  <a:srgbClr val="244357"/>
                </a:solidFill>
              </a:rPr>
              <a:t>Service (ECS) and Amazon Elastic Container </a:t>
            </a:r>
            <a:r>
              <a:rPr lang="en" sz="100"/>
              <a:t> </a:t>
            </a:r>
            <a:r>
              <a:rPr i="0" lang="en" sz="799" u="none" cap="none" strike="noStrike">
                <a:solidFill>
                  <a:srgbClr val="244357"/>
                </a:solidFill>
              </a:rPr>
              <a:t>Service for Kubernetes (EKS) clusters</a:t>
            </a:r>
            <a:endParaRPr sz="100"/>
          </a:p>
          <a:p>
            <a:pPr indent="0" lvl="0" marL="0" marR="0" rtl="0" algn="l">
              <a:lnSpc>
                <a:spcPct val="145016"/>
              </a:lnSpc>
              <a:spcBef>
                <a:spcPts val="0"/>
              </a:spcBef>
              <a:spcAft>
                <a:spcPts val="0"/>
              </a:spcAft>
              <a:buNone/>
            </a:pPr>
            <a:r>
              <a:rPr b="1" i="0" lang="en" sz="799" u="none" cap="none" strike="noStrike">
                <a:solidFill>
                  <a:srgbClr val="244357"/>
                </a:solidFill>
              </a:rPr>
              <a:t>Data processing</a:t>
            </a:r>
            <a:r>
              <a:rPr i="0" lang="en" sz="799" u="none" cap="none" strike="noStrike">
                <a:solidFill>
                  <a:srgbClr val="244357"/>
                </a:solidFill>
              </a:rPr>
              <a:t> – Amazon Elastic Map Reduce (EMR) nodes</a:t>
            </a:r>
            <a:endParaRPr sz="100"/>
          </a:p>
          <a:p>
            <a:pPr indent="0" lvl="0" marL="0" marR="0" rtl="0" algn="l">
              <a:lnSpc>
                <a:spcPct val="145016"/>
              </a:lnSpc>
              <a:spcBef>
                <a:spcPts val="0"/>
              </a:spcBef>
              <a:spcAft>
                <a:spcPts val="0"/>
              </a:spcAft>
              <a:buNone/>
            </a:pPr>
            <a:r>
              <a:rPr b="1" i="0" lang="en" sz="799" u="none" cap="none" strike="noStrike">
                <a:solidFill>
                  <a:srgbClr val="244357"/>
                </a:solidFill>
              </a:rPr>
              <a:t>Local storage</a:t>
            </a:r>
            <a:r>
              <a:rPr i="0" lang="en" sz="799" u="none" cap="none" strike="noStrike">
                <a:solidFill>
                  <a:srgbClr val="244357"/>
                </a:solidFill>
              </a:rPr>
              <a:t> - Amazon S3</a:t>
            </a:r>
            <a:endParaRPr i="0" sz="799" u="none" cap="none" strike="noStrike">
              <a:solidFill>
                <a:srgbClr val="244357"/>
              </a:solidFill>
            </a:endParaRPr>
          </a:p>
          <a:p>
            <a:pPr indent="0" lvl="0" marL="0" marR="0" rtl="0" algn="l">
              <a:lnSpc>
                <a:spcPct val="145016"/>
              </a:lnSpc>
              <a:spcBef>
                <a:spcPts val="0"/>
              </a:spcBef>
              <a:spcAft>
                <a:spcPts val="0"/>
              </a:spcAft>
              <a:buNone/>
            </a:pPr>
            <a:r>
              <a:t/>
            </a:r>
            <a:endParaRPr sz="799">
              <a:solidFill>
                <a:srgbClr val="244357"/>
              </a:solidFill>
            </a:endParaRPr>
          </a:p>
          <a:p>
            <a:pPr indent="0" lvl="0" marL="0" marR="0" rtl="0" algn="l">
              <a:lnSpc>
                <a:spcPct val="145016"/>
              </a:lnSpc>
              <a:spcBef>
                <a:spcPts val="0"/>
              </a:spcBef>
              <a:spcAft>
                <a:spcPts val="0"/>
              </a:spcAft>
              <a:buNone/>
            </a:pPr>
            <a:r>
              <a:rPr lang="en" sz="1100">
                <a:solidFill>
                  <a:srgbClr val="9900FF"/>
                </a:solidFill>
                <a:highlight>
                  <a:srgbClr val="FFFFFF"/>
                </a:highlight>
                <a:latin typeface="Georgia"/>
                <a:ea typeface="Georgia"/>
                <a:cs typeface="Georgia"/>
                <a:sym typeface="Georgia"/>
              </a:rPr>
              <a:t>use the same AWS APIs, tools, and infrastructure across on-premises and the AWS cloud to deliver a truly consistent hybrid experience</a:t>
            </a:r>
            <a:endParaRPr sz="399">
              <a:solidFill>
                <a:srgbClr val="9900FF"/>
              </a:solidFill>
            </a:endParaRPr>
          </a:p>
          <a:p>
            <a:pPr indent="0" lvl="0" marL="0" marR="0" rtl="0" algn="l">
              <a:lnSpc>
                <a:spcPct val="145051"/>
              </a:lnSpc>
              <a:spcBef>
                <a:spcPts val="0"/>
              </a:spcBef>
              <a:spcAft>
                <a:spcPts val="0"/>
              </a:spcAft>
              <a:buNone/>
            </a:pPr>
            <a:r>
              <a:t/>
            </a:r>
            <a:endParaRPr i="0" sz="399" u="none" cap="none" strike="noStrike">
              <a:solidFill>
                <a:srgbClr val="244357"/>
              </a:solidFill>
            </a:endParaRPr>
          </a:p>
        </p:txBody>
      </p:sp>
      <p:sp>
        <p:nvSpPr>
          <p:cNvPr id="279" name="Google Shape;279;p33"/>
          <p:cNvSpPr txBox="1"/>
          <p:nvPr/>
        </p:nvSpPr>
        <p:spPr>
          <a:xfrm>
            <a:off x="329975" y="4583250"/>
            <a:ext cx="636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2962FF"/>
                </a:solidFill>
                <a:latin typeface="Calibri"/>
                <a:ea typeface="Calibri"/>
                <a:cs typeface="Calibri"/>
                <a:sym typeface="Calibri"/>
              </a:rPr>
              <a:t>Example Apps: </a:t>
            </a:r>
            <a:r>
              <a:rPr lang="en" sz="1100">
                <a:solidFill>
                  <a:srgbClr val="2962FF"/>
                </a:solidFill>
                <a:highlight>
                  <a:srgbClr val="FFFFFF"/>
                </a:highlight>
              </a:rPr>
              <a:t>Dedicated, Industrial Edge Applications (Outpost)</a:t>
            </a:r>
            <a:endParaRPr>
              <a:solidFill>
                <a:srgbClr val="2962FF"/>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4"/>
          <p:cNvSpPr txBox="1"/>
          <p:nvPr>
            <p:ph type="title"/>
          </p:nvPr>
        </p:nvSpPr>
        <p:spPr>
          <a:xfrm>
            <a:off x="234775" y="205250"/>
            <a:ext cx="7505700" cy="5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AWS Wavelength</a:t>
            </a:r>
            <a:endParaRPr/>
          </a:p>
        </p:txBody>
      </p:sp>
      <p:sp>
        <p:nvSpPr>
          <p:cNvPr id="285" name="Google Shape;285;p34"/>
          <p:cNvSpPr txBox="1"/>
          <p:nvPr/>
        </p:nvSpPr>
        <p:spPr>
          <a:xfrm>
            <a:off x="417750" y="1373700"/>
            <a:ext cx="3366900" cy="28221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b="1" lang="en" sz="1099">
                <a:solidFill>
                  <a:srgbClr val="244357"/>
                </a:solidFill>
              </a:rPr>
              <a:t>AWS services:</a:t>
            </a:r>
            <a:endParaRPr b="1" sz="1099">
              <a:solidFill>
                <a:srgbClr val="244357"/>
              </a:solidFill>
            </a:endParaRPr>
          </a:p>
          <a:p>
            <a:pPr indent="0" lvl="0" marL="0" rtl="0" algn="l">
              <a:lnSpc>
                <a:spcPct val="100000"/>
              </a:lnSpc>
              <a:spcBef>
                <a:spcPts val="1000"/>
              </a:spcBef>
              <a:spcAft>
                <a:spcPts val="0"/>
              </a:spcAft>
              <a:buNone/>
            </a:pPr>
            <a:r>
              <a:rPr b="1" lang="en" sz="1099">
                <a:solidFill>
                  <a:srgbClr val="244357"/>
                </a:solidFill>
              </a:rPr>
              <a:t>Compute</a:t>
            </a:r>
            <a:r>
              <a:rPr lang="en" sz="1099">
                <a:solidFill>
                  <a:srgbClr val="244357"/>
                </a:solidFill>
              </a:rPr>
              <a:t> -  Amazon EC2</a:t>
            </a:r>
            <a:endParaRPr sz="100"/>
          </a:p>
          <a:p>
            <a:pPr indent="0" lvl="0" marL="0" rtl="0" algn="l">
              <a:lnSpc>
                <a:spcPct val="100000"/>
              </a:lnSpc>
              <a:spcBef>
                <a:spcPts val="1000"/>
              </a:spcBef>
              <a:spcAft>
                <a:spcPts val="0"/>
              </a:spcAft>
              <a:buNone/>
            </a:pPr>
            <a:r>
              <a:rPr b="1" lang="en" sz="1099">
                <a:solidFill>
                  <a:srgbClr val="244357"/>
                </a:solidFill>
              </a:rPr>
              <a:t>Networking</a:t>
            </a:r>
            <a:r>
              <a:rPr lang="en" sz="1099">
                <a:solidFill>
                  <a:srgbClr val="244357"/>
                </a:solidFill>
              </a:rPr>
              <a:t>-</a:t>
            </a:r>
            <a:r>
              <a:rPr b="1" lang="en" sz="100">
                <a:solidFill>
                  <a:srgbClr val="244357"/>
                </a:solidFill>
              </a:rPr>
              <a:t> </a:t>
            </a:r>
            <a:r>
              <a:rPr lang="en" sz="1099">
                <a:solidFill>
                  <a:srgbClr val="244357"/>
                </a:solidFill>
              </a:rPr>
              <a:t>Amazon VPC, Carrier gateway</a:t>
            </a:r>
            <a:endParaRPr sz="1099">
              <a:solidFill>
                <a:srgbClr val="244357"/>
              </a:solidFill>
            </a:endParaRPr>
          </a:p>
          <a:p>
            <a:pPr indent="0" lvl="0" marL="0" rtl="0" algn="l">
              <a:lnSpc>
                <a:spcPct val="100000"/>
              </a:lnSpc>
              <a:spcBef>
                <a:spcPts val="1000"/>
              </a:spcBef>
              <a:spcAft>
                <a:spcPts val="0"/>
              </a:spcAft>
              <a:buNone/>
            </a:pPr>
            <a:r>
              <a:t/>
            </a:r>
            <a:endParaRPr sz="100">
              <a:solidFill>
                <a:srgbClr val="244357"/>
              </a:solidFill>
            </a:endParaRPr>
          </a:p>
          <a:p>
            <a:pPr indent="0" lvl="0" marL="0" rtl="0" algn="l">
              <a:lnSpc>
                <a:spcPct val="100000"/>
              </a:lnSpc>
              <a:spcBef>
                <a:spcPts val="1000"/>
              </a:spcBef>
              <a:spcAft>
                <a:spcPts val="0"/>
              </a:spcAft>
              <a:buNone/>
            </a:pPr>
            <a:r>
              <a:rPr b="1" lang="en" sz="1099">
                <a:solidFill>
                  <a:srgbClr val="244357"/>
                </a:solidFill>
              </a:rPr>
              <a:t>Storage</a:t>
            </a:r>
            <a:r>
              <a:rPr lang="en" sz="1099">
                <a:solidFill>
                  <a:srgbClr val="244357"/>
                </a:solidFill>
              </a:rPr>
              <a:t> – Amazon EBS</a:t>
            </a:r>
            <a:endParaRPr sz="100"/>
          </a:p>
          <a:p>
            <a:pPr indent="0" lvl="0" marL="0" rtl="0" algn="l">
              <a:lnSpc>
                <a:spcPct val="100000"/>
              </a:lnSpc>
              <a:spcBef>
                <a:spcPts val="1000"/>
              </a:spcBef>
              <a:spcAft>
                <a:spcPts val="0"/>
              </a:spcAft>
              <a:buNone/>
            </a:pPr>
            <a:r>
              <a:rPr b="1" lang="en" sz="1099">
                <a:solidFill>
                  <a:srgbClr val="244357"/>
                </a:solidFill>
              </a:rPr>
              <a:t>Containers</a:t>
            </a:r>
            <a:r>
              <a:rPr lang="en" sz="1099">
                <a:solidFill>
                  <a:srgbClr val="244357"/>
                </a:solidFill>
              </a:rPr>
              <a:t> – Amazon Elastic Container</a:t>
            </a:r>
            <a:r>
              <a:rPr lang="en" sz="100"/>
              <a:t>     </a:t>
            </a:r>
            <a:r>
              <a:rPr lang="en" sz="1099">
                <a:solidFill>
                  <a:srgbClr val="244357"/>
                </a:solidFill>
              </a:rPr>
              <a:t>Service (ECS) and Amazon Elastic Container Service for Kubernetes (EKS) clusters</a:t>
            </a:r>
            <a:endParaRPr sz="1099">
              <a:solidFill>
                <a:srgbClr val="244357"/>
              </a:solidFill>
            </a:endParaRPr>
          </a:p>
          <a:p>
            <a:pPr indent="0" lvl="0" marL="0" rtl="0" algn="l">
              <a:lnSpc>
                <a:spcPct val="100000"/>
              </a:lnSpc>
              <a:spcBef>
                <a:spcPts val="1000"/>
              </a:spcBef>
              <a:spcAft>
                <a:spcPts val="0"/>
              </a:spcAft>
              <a:buNone/>
            </a:pPr>
            <a:r>
              <a:rPr b="1" lang="en" sz="1100">
                <a:solidFill>
                  <a:srgbClr val="9900FF"/>
                </a:solidFill>
                <a:highlight>
                  <a:srgbClr val="FFFFFF"/>
                </a:highlight>
              </a:rPr>
              <a:t>Wavelength Zones allow developers to build applications that deliver ultra-low latencies to 5G devices and end users</a:t>
            </a:r>
            <a:endParaRPr sz="699">
              <a:solidFill>
                <a:srgbClr val="9900FF"/>
              </a:solidFill>
            </a:endParaRPr>
          </a:p>
          <a:p>
            <a:pPr indent="0" lvl="0" marL="0" marR="0" rtl="0" algn="l">
              <a:lnSpc>
                <a:spcPct val="100000"/>
              </a:lnSpc>
              <a:spcBef>
                <a:spcPts val="1000"/>
              </a:spcBef>
              <a:spcAft>
                <a:spcPts val="0"/>
              </a:spcAft>
              <a:buNone/>
            </a:pPr>
            <a:r>
              <a:t/>
            </a:r>
            <a:endParaRPr b="1" sz="100">
              <a:solidFill>
                <a:srgbClr val="244357"/>
              </a:solidFill>
            </a:endParaRPr>
          </a:p>
          <a:p>
            <a:pPr indent="0" lvl="0" marL="0" marR="0" rtl="0" algn="l">
              <a:lnSpc>
                <a:spcPct val="100000"/>
              </a:lnSpc>
              <a:spcBef>
                <a:spcPts val="1000"/>
              </a:spcBef>
              <a:spcAft>
                <a:spcPts val="1000"/>
              </a:spcAft>
              <a:buNone/>
            </a:pPr>
            <a:r>
              <a:t/>
            </a:r>
            <a:endParaRPr i="0" sz="100" u="none" cap="none" strike="noStrike">
              <a:solidFill>
                <a:srgbClr val="244357"/>
              </a:solidFill>
            </a:endParaRPr>
          </a:p>
        </p:txBody>
      </p:sp>
      <p:pic>
        <p:nvPicPr>
          <p:cNvPr id="286" name="Google Shape;286;p34"/>
          <p:cNvPicPr preferRelativeResize="0"/>
          <p:nvPr/>
        </p:nvPicPr>
        <p:blipFill rotWithShape="1">
          <a:blip r:embed="rId3">
            <a:alphaModFix/>
          </a:blip>
          <a:srcRect b="0" l="0" r="4269" t="0"/>
          <a:stretch/>
        </p:blipFill>
        <p:spPr>
          <a:xfrm>
            <a:off x="4122400" y="2470875"/>
            <a:ext cx="4936151" cy="2419300"/>
          </a:xfrm>
          <a:prstGeom prst="rect">
            <a:avLst/>
          </a:prstGeom>
          <a:noFill/>
          <a:ln>
            <a:noFill/>
          </a:ln>
        </p:spPr>
      </p:pic>
      <p:sp>
        <p:nvSpPr>
          <p:cNvPr id="287" name="Google Shape;287;p34"/>
          <p:cNvSpPr txBox="1"/>
          <p:nvPr/>
        </p:nvSpPr>
        <p:spPr>
          <a:xfrm>
            <a:off x="417750" y="821100"/>
            <a:ext cx="833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88" name="Google Shape;288;p34"/>
          <p:cNvSpPr txBox="1"/>
          <p:nvPr/>
        </p:nvSpPr>
        <p:spPr>
          <a:xfrm>
            <a:off x="310975" y="707525"/>
            <a:ext cx="4367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alibri"/>
                <a:ea typeface="Calibri"/>
                <a:cs typeface="Calibri"/>
                <a:sym typeface="Calibri"/>
              </a:rPr>
              <a:t>In Collaboration with carrier, AWS place resources and provide services from carrier locations like base stations.</a:t>
            </a:r>
            <a:endParaRPr sz="1100">
              <a:latin typeface="Calibri"/>
              <a:ea typeface="Calibri"/>
              <a:cs typeface="Calibri"/>
              <a:sym typeface="Calibri"/>
            </a:endParaRPr>
          </a:p>
        </p:txBody>
      </p:sp>
      <p:sp>
        <p:nvSpPr>
          <p:cNvPr id="289" name="Google Shape;289;p34"/>
          <p:cNvSpPr txBox="1"/>
          <p:nvPr/>
        </p:nvSpPr>
        <p:spPr>
          <a:xfrm>
            <a:off x="158575" y="4137825"/>
            <a:ext cx="4241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2962FF"/>
                </a:solidFill>
                <a:highlight>
                  <a:srgbClr val="FFFFFF"/>
                </a:highlight>
              </a:rPr>
              <a:t>Bell Canada announces the first AWS Wavelength Zone in Canada</a:t>
            </a:r>
            <a:endParaRPr sz="1200">
              <a:solidFill>
                <a:srgbClr val="2962FF"/>
              </a:solidFill>
              <a:highlight>
                <a:srgbClr val="FFFFFF"/>
              </a:highlight>
            </a:endParaRPr>
          </a:p>
          <a:p>
            <a:pPr indent="0" lvl="0" marL="0" rtl="0" algn="l">
              <a:spcBef>
                <a:spcPts val="0"/>
              </a:spcBef>
              <a:spcAft>
                <a:spcPts val="0"/>
              </a:spcAft>
              <a:buNone/>
            </a:pPr>
            <a:r>
              <a:rPr lang="en" sz="1200">
                <a:solidFill>
                  <a:srgbClr val="2962FF"/>
                </a:solidFill>
                <a:highlight>
                  <a:srgbClr val="FFFFFF"/>
                </a:highlight>
              </a:rPr>
              <a:t>Example Apps: Distributed Edge Applications Built on 5G</a:t>
            </a:r>
            <a:endParaRPr sz="1200">
              <a:solidFill>
                <a:srgbClr val="2962FF"/>
              </a:solidFill>
              <a:highlight>
                <a:srgbClr val="FFFFFF"/>
              </a:highlight>
            </a:endParaRPr>
          </a:p>
        </p:txBody>
      </p:sp>
      <p:pic>
        <p:nvPicPr>
          <p:cNvPr id="290" name="Google Shape;290;p34"/>
          <p:cNvPicPr preferRelativeResize="0"/>
          <p:nvPr/>
        </p:nvPicPr>
        <p:blipFill>
          <a:blip r:embed="rId4">
            <a:alphaModFix/>
          </a:blip>
          <a:stretch>
            <a:fillRect/>
          </a:stretch>
        </p:blipFill>
        <p:spPr>
          <a:xfrm>
            <a:off x="4804775" y="257825"/>
            <a:ext cx="3800373" cy="21201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5"/>
          <p:cNvSpPr txBox="1"/>
          <p:nvPr>
            <p:ph type="title"/>
          </p:nvPr>
        </p:nvSpPr>
        <p:spPr>
          <a:xfrm>
            <a:off x="411150" y="291950"/>
            <a:ext cx="7505700" cy="954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600"/>
              <a:t>PRIVATE MEC SOLUTION FOR FACTORY FLOOR APPLICATIONS based OutPost</a:t>
            </a:r>
            <a:endParaRPr sz="1600"/>
          </a:p>
        </p:txBody>
      </p:sp>
      <p:pic>
        <p:nvPicPr>
          <p:cNvPr id="296" name="Google Shape;296;p35"/>
          <p:cNvPicPr preferRelativeResize="0"/>
          <p:nvPr/>
        </p:nvPicPr>
        <p:blipFill rotWithShape="1">
          <a:blip r:embed="rId3">
            <a:alphaModFix/>
          </a:blip>
          <a:srcRect b="0" l="0" r="0" t="0"/>
          <a:stretch/>
        </p:blipFill>
        <p:spPr>
          <a:xfrm>
            <a:off x="953513" y="914850"/>
            <a:ext cx="6420976" cy="3725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36"/>
          <p:cNvPicPr preferRelativeResize="0"/>
          <p:nvPr/>
        </p:nvPicPr>
        <p:blipFill rotWithShape="1">
          <a:blip r:embed="rId3">
            <a:alphaModFix/>
          </a:blip>
          <a:srcRect b="0" l="0" r="0" t="0"/>
          <a:stretch/>
        </p:blipFill>
        <p:spPr>
          <a:xfrm>
            <a:off x="423546" y="1845228"/>
            <a:ext cx="5666525" cy="2772825"/>
          </a:xfrm>
          <a:prstGeom prst="rect">
            <a:avLst/>
          </a:prstGeom>
          <a:noFill/>
          <a:ln>
            <a:noFill/>
          </a:ln>
        </p:spPr>
      </p:pic>
      <p:sp>
        <p:nvSpPr>
          <p:cNvPr id="302" name="Google Shape;302;p36"/>
          <p:cNvSpPr txBox="1"/>
          <p:nvPr>
            <p:ph type="title"/>
          </p:nvPr>
        </p:nvSpPr>
        <p:spPr>
          <a:xfrm>
            <a:off x="385200" y="307800"/>
            <a:ext cx="5896800" cy="6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Public Cloud Edges - AWS IOT </a:t>
            </a:r>
            <a:endParaRPr>
              <a:solidFill>
                <a:srgbClr val="FF0000"/>
              </a:solidFill>
            </a:endParaRPr>
          </a:p>
        </p:txBody>
      </p:sp>
      <p:sp>
        <p:nvSpPr>
          <p:cNvPr id="303" name="Google Shape;303;p36"/>
          <p:cNvSpPr txBox="1"/>
          <p:nvPr/>
        </p:nvSpPr>
        <p:spPr>
          <a:xfrm>
            <a:off x="309300" y="917800"/>
            <a:ext cx="5972700" cy="8226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0"/>
              </a:spcAft>
              <a:buNone/>
            </a:pPr>
            <a:r>
              <a:rPr lang="en">
                <a:solidFill>
                  <a:srgbClr val="191919"/>
                </a:solidFill>
              </a:rPr>
              <a:t>AWS IoT Greengrass is an open-source edge runtime and cloud service for building, deploying, and managing device software.</a:t>
            </a:r>
            <a:endParaRPr sz="100">
              <a:solidFill>
                <a:srgbClr val="191919"/>
              </a:solidFill>
            </a:endParaRPr>
          </a:p>
          <a:p>
            <a:pPr indent="0" lvl="0" marL="0" rtl="0" algn="l">
              <a:spcBef>
                <a:spcPts val="0"/>
              </a:spcBef>
              <a:spcAft>
                <a:spcPts val="0"/>
              </a:spcAft>
              <a:buNone/>
            </a:pPr>
            <a:r>
              <a:t/>
            </a:r>
            <a:endParaRPr sz="100">
              <a:solidFill>
                <a:srgbClr val="191919"/>
              </a:solidFill>
            </a:endParaRPr>
          </a:p>
        </p:txBody>
      </p:sp>
      <p:sp>
        <p:nvSpPr>
          <p:cNvPr id="304" name="Google Shape;304;p36"/>
          <p:cNvSpPr txBox="1"/>
          <p:nvPr/>
        </p:nvSpPr>
        <p:spPr>
          <a:xfrm>
            <a:off x="6396500" y="769800"/>
            <a:ext cx="248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05" name="Google Shape;305;p36"/>
          <p:cNvSpPr txBox="1"/>
          <p:nvPr/>
        </p:nvSpPr>
        <p:spPr>
          <a:xfrm>
            <a:off x="6282075" y="514050"/>
            <a:ext cx="2395800" cy="4153800"/>
          </a:xfrm>
          <a:prstGeom prst="rect">
            <a:avLst/>
          </a:prstGeom>
          <a:noFill/>
          <a:ln>
            <a:noFill/>
          </a:ln>
        </p:spPr>
        <p:txBody>
          <a:bodyPr anchorCtr="0" anchor="t" bIns="91425" lIns="91425" spcFirstLastPara="1" rIns="91425" wrap="square" tIns="91425">
            <a:spAutoFit/>
          </a:bodyPr>
          <a:lstStyle/>
          <a:p>
            <a:pPr indent="0" lvl="0" marL="0" rtl="0" algn="l">
              <a:lnSpc>
                <a:spcPct val="140008"/>
              </a:lnSpc>
              <a:spcBef>
                <a:spcPts val="0"/>
              </a:spcBef>
              <a:spcAft>
                <a:spcPts val="0"/>
              </a:spcAft>
              <a:buNone/>
            </a:pPr>
            <a:r>
              <a:rPr b="1" lang="en" sz="1037">
                <a:solidFill>
                  <a:srgbClr val="0000FF"/>
                </a:solidFill>
                <a:latin typeface="Open Sans"/>
                <a:ea typeface="Open Sans"/>
                <a:cs typeface="Open Sans"/>
                <a:sym typeface="Open Sans"/>
              </a:rPr>
              <a:t>Features:</a:t>
            </a:r>
            <a:endParaRPr b="1" sz="1037">
              <a:solidFill>
                <a:srgbClr val="0000FF"/>
              </a:solidFill>
              <a:latin typeface="Open Sans"/>
              <a:ea typeface="Open Sans"/>
              <a:cs typeface="Open Sans"/>
              <a:sym typeface="Open Sans"/>
            </a:endParaRPr>
          </a:p>
          <a:p>
            <a:pPr indent="-164274" lvl="1" marL="228600" rtl="0" algn="l">
              <a:lnSpc>
                <a:spcPct val="140008"/>
              </a:lnSpc>
              <a:spcBef>
                <a:spcPts val="0"/>
              </a:spcBef>
              <a:spcAft>
                <a:spcPts val="0"/>
              </a:spcAft>
              <a:buSzPts val="937"/>
              <a:buChar char="•"/>
            </a:pPr>
            <a:r>
              <a:rPr b="1" lang="en" sz="937">
                <a:latin typeface="Open Sans"/>
                <a:ea typeface="Open Sans"/>
                <a:cs typeface="Open Sans"/>
                <a:sym typeface="Open Sans"/>
              </a:rPr>
              <a:t>Local processing</a:t>
            </a:r>
            <a:endParaRPr b="1" sz="300"/>
          </a:p>
          <a:p>
            <a:pPr indent="-288099" lvl="3" marL="571500" rtl="0" algn="l">
              <a:lnSpc>
                <a:spcPct val="140008"/>
              </a:lnSpc>
              <a:spcBef>
                <a:spcPts val="0"/>
              </a:spcBef>
              <a:spcAft>
                <a:spcPts val="0"/>
              </a:spcAft>
              <a:buSzPts val="937"/>
              <a:buChar char="●"/>
            </a:pPr>
            <a:r>
              <a:rPr lang="en" sz="937">
                <a:latin typeface="Open Sans Medium"/>
                <a:ea typeface="Open Sans Medium"/>
                <a:cs typeface="Open Sans Medium"/>
                <a:sym typeface="Open Sans Medium"/>
              </a:rPr>
              <a:t>Local processing for AWS Lambda</a:t>
            </a:r>
            <a:endParaRPr sz="300"/>
          </a:p>
          <a:p>
            <a:pPr indent="-288099" lvl="3" marL="571500" rtl="0" algn="l">
              <a:lnSpc>
                <a:spcPct val="140008"/>
              </a:lnSpc>
              <a:spcBef>
                <a:spcPts val="0"/>
              </a:spcBef>
              <a:spcAft>
                <a:spcPts val="0"/>
              </a:spcAft>
              <a:buSzPts val="937"/>
              <a:buChar char="●"/>
            </a:pPr>
            <a:r>
              <a:rPr b="1" lang="en" sz="937">
                <a:latin typeface="Open Sans"/>
                <a:ea typeface="Open Sans"/>
                <a:cs typeface="Open Sans"/>
                <a:sym typeface="Open Sans"/>
              </a:rPr>
              <a:t>Local support for AWS IoT Device Shadows </a:t>
            </a:r>
            <a:r>
              <a:rPr lang="en" sz="937">
                <a:latin typeface="Open Sans Medium"/>
                <a:ea typeface="Open Sans Medium"/>
                <a:cs typeface="Open Sans Medium"/>
                <a:sym typeface="Open Sans Medium"/>
              </a:rPr>
              <a:t>- The Device Shadow caches the state of your device, like a virtual version or “shadow,” of each device that tracks the device’s current versus desired state and synchronizes that state with the cloud when connectivity is available.</a:t>
            </a:r>
            <a:endParaRPr sz="300"/>
          </a:p>
          <a:p>
            <a:pPr indent="-164274" lvl="1" marL="228600" rtl="0" algn="l">
              <a:lnSpc>
                <a:spcPct val="140008"/>
              </a:lnSpc>
              <a:spcBef>
                <a:spcPts val="0"/>
              </a:spcBef>
              <a:spcAft>
                <a:spcPts val="0"/>
              </a:spcAft>
              <a:buSzPts val="937"/>
              <a:buChar char="•"/>
            </a:pPr>
            <a:r>
              <a:rPr lang="en" sz="937">
                <a:latin typeface="Open Sans Medium"/>
                <a:ea typeface="Open Sans Medium"/>
                <a:cs typeface="Open Sans Medium"/>
                <a:sym typeface="Open Sans Medium"/>
              </a:rPr>
              <a:t>AWS IoT Greengrass ML Inference</a:t>
            </a:r>
            <a:endParaRPr sz="300"/>
          </a:p>
          <a:p>
            <a:pPr indent="-164274" lvl="1" marL="228600" rtl="0" algn="l">
              <a:lnSpc>
                <a:spcPct val="140008"/>
              </a:lnSpc>
              <a:spcBef>
                <a:spcPts val="0"/>
              </a:spcBef>
              <a:spcAft>
                <a:spcPts val="0"/>
              </a:spcAft>
              <a:buSzPts val="937"/>
              <a:buChar char="•"/>
            </a:pPr>
            <a:r>
              <a:rPr lang="en" sz="937">
                <a:latin typeface="Open Sans Medium"/>
                <a:ea typeface="Open Sans Medium"/>
                <a:cs typeface="Open Sans Medium"/>
                <a:sym typeface="Open Sans Medium"/>
              </a:rPr>
              <a:t>Stream Manager for AWS IoT Greengrass</a:t>
            </a:r>
            <a:endParaRPr sz="937">
              <a:latin typeface="Open Sans Medium"/>
              <a:ea typeface="Open Sans Medium"/>
              <a:cs typeface="Open Sans Medium"/>
              <a:sym typeface="Open Sans Medium"/>
            </a:endParaRPr>
          </a:p>
          <a:p>
            <a:pPr indent="-164274" lvl="1" marL="228600" rtl="0" algn="l">
              <a:lnSpc>
                <a:spcPct val="140008"/>
              </a:lnSpc>
              <a:spcBef>
                <a:spcPts val="0"/>
              </a:spcBef>
              <a:spcAft>
                <a:spcPts val="0"/>
              </a:spcAft>
              <a:buSzPts val="937"/>
              <a:buFont typeface="Open Sans Medium"/>
              <a:buChar char="•"/>
            </a:pPr>
            <a:r>
              <a:rPr lang="en" sz="937">
                <a:latin typeface="Open Sans Medium"/>
                <a:ea typeface="Open Sans Medium"/>
                <a:cs typeface="Open Sans Medium"/>
                <a:sym typeface="Open Sans Medium"/>
              </a:rPr>
              <a:t>Stream analytics</a:t>
            </a:r>
            <a:endParaRPr sz="937">
              <a:latin typeface="Open Sans Medium"/>
              <a:ea typeface="Open Sans Medium"/>
              <a:cs typeface="Open Sans Medium"/>
              <a:sym typeface="Open Sans Medium"/>
            </a:endParaRPr>
          </a:p>
          <a:p>
            <a:pPr indent="0" lvl="0" marL="914400" rtl="0" algn="l">
              <a:lnSpc>
                <a:spcPct val="140008"/>
              </a:lnSpc>
              <a:spcBef>
                <a:spcPts val="0"/>
              </a:spcBef>
              <a:spcAft>
                <a:spcPts val="0"/>
              </a:spcAft>
              <a:buNone/>
            </a:pPr>
            <a:r>
              <a:t/>
            </a:r>
            <a:endParaRPr sz="300"/>
          </a:p>
          <a:p>
            <a:pPr indent="0" lvl="0" marL="0" rtl="0" algn="l">
              <a:spcBef>
                <a:spcPts val="0"/>
              </a:spcBef>
              <a:spcAft>
                <a:spcPts val="0"/>
              </a:spcAft>
              <a:buNone/>
            </a:pPr>
            <a:r>
              <a:t/>
            </a:r>
            <a:endParaRPr sz="300">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7"/>
          <p:cNvSpPr txBox="1"/>
          <p:nvPr>
            <p:ph type="title"/>
          </p:nvPr>
        </p:nvSpPr>
        <p:spPr>
          <a:xfrm>
            <a:off x="753575" y="452200"/>
            <a:ext cx="7505700" cy="6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Public Cloud Edges - Azure offerings </a:t>
            </a:r>
            <a:endParaRPr>
              <a:solidFill>
                <a:srgbClr val="FF0000"/>
              </a:solidFill>
            </a:endParaRPr>
          </a:p>
        </p:txBody>
      </p:sp>
      <p:pic>
        <p:nvPicPr>
          <p:cNvPr id="311" name="Google Shape;311;p37"/>
          <p:cNvPicPr preferRelativeResize="0"/>
          <p:nvPr/>
        </p:nvPicPr>
        <p:blipFill>
          <a:blip r:embed="rId3">
            <a:alphaModFix/>
          </a:blip>
          <a:stretch>
            <a:fillRect/>
          </a:stretch>
        </p:blipFill>
        <p:spPr>
          <a:xfrm>
            <a:off x="3171377" y="1059900"/>
            <a:ext cx="5087900" cy="3370150"/>
          </a:xfrm>
          <a:prstGeom prst="rect">
            <a:avLst/>
          </a:prstGeom>
          <a:noFill/>
          <a:ln>
            <a:noFill/>
          </a:ln>
        </p:spPr>
      </p:pic>
      <p:sp>
        <p:nvSpPr>
          <p:cNvPr id="312" name="Google Shape;312;p37"/>
          <p:cNvSpPr txBox="1"/>
          <p:nvPr/>
        </p:nvSpPr>
        <p:spPr>
          <a:xfrm>
            <a:off x="488100" y="1536375"/>
            <a:ext cx="2591700" cy="153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t>Azure Edge Zones</a:t>
            </a:r>
            <a:endParaRPr sz="1300"/>
          </a:p>
          <a:p>
            <a:pPr indent="0" lvl="0" marL="0" rtl="0" algn="l">
              <a:lnSpc>
                <a:spcPct val="115000"/>
              </a:lnSpc>
              <a:spcBef>
                <a:spcPts val="1200"/>
              </a:spcBef>
              <a:spcAft>
                <a:spcPts val="0"/>
              </a:spcAft>
              <a:buNone/>
            </a:pPr>
            <a:r>
              <a:rPr lang="en" sz="1300"/>
              <a:t>Azure Edge Zones with carrier</a:t>
            </a:r>
            <a:endParaRPr sz="1300"/>
          </a:p>
          <a:p>
            <a:pPr indent="0" lvl="0" marL="0" rtl="0" algn="l">
              <a:lnSpc>
                <a:spcPct val="115000"/>
              </a:lnSpc>
              <a:spcBef>
                <a:spcPts val="1200"/>
              </a:spcBef>
              <a:spcAft>
                <a:spcPts val="0"/>
              </a:spcAft>
              <a:buNone/>
            </a:pPr>
            <a:r>
              <a:rPr lang="en" sz="1300"/>
              <a:t>Azure private Edge Zones</a:t>
            </a:r>
            <a:endParaRPr sz="1300"/>
          </a:p>
          <a:p>
            <a:pPr indent="0" lvl="0" marL="0" rtl="0" algn="l">
              <a:lnSpc>
                <a:spcPct val="115000"/>
              </a:lnSpc>
              <a:spcBef>
                <a:spcPts val="1200"/>
              </a:spcBef>
              <a:spcAft>
                <a:spcPts val="1200"/>
              </a:spcAft>
              <a:buNone/>
            </a:pPr>
            <a:r>
              <a:rPr lang="en" sz="1300"/>
              <a:t>Azure IOT Edge</a:t>
            </a:r>
            <a:endParaRPr sz="1300"/>
          </a:p>
        </p:txBody>
      </p:sp>
      <p:pic>
        <p:nvPicPr>
          <p:cNvPr id="313" name="Google Shape;313;p37"/>
          <p:cNvPicPr preferRelativeResize="0"/>
          <p:nvPr/>
        </p:nvPicPr>
        <p:blipFill>
          <a:blip r:embed="rId4">
            <a:alphaModFix/>
          </a:blip>
          <a:stretch>
            <a:fillRect/>
          </a:stretch>
        </p:blipFill>
        <p:spPr>
          <a:xfrm>
            <a:off x="7287425" y="3315650"/>
            <a:ext cx="923925" cy="962425"/>
          </a:xfrm>
          <a:prstGeom prst="rect">
            <a:avLst/>
          </a:prstGeom>
          <a:noFill/>
          <a:ln>
            <a:noFill/>
          </a:ln>
        </p:spPr>
      </p:pic>
      <p:sp>
        <p:nvSpPr>
          <p:cNvPr id="314" name="Google Shape;314;p37"/>
          <p:cNvSpPr txBox="1"/>
          <p:nvPr/>
        </p:nvSpPr>
        <p:spPr>
          <a:xfrm>
            <a:off x="7243650" y="4167700"/>
            <a:ext cx="1231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Calibri"/>
                <a:ea typeface="Calibri"/>
                <a:cs typeface="Calibri"/>
                <a:sym typeface="Calibri"/>
              </a:rPr>
              <a:t>Azure IOT EDge</a:t>
            </a:r>
            <a:endParaRPr sz="1000">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8"/>
          <p:cNvSpPr txBox="1"/>
          <p:nvPr>
            <p:ph type="title"/>
          </p:nvPr>
        </p:nvSpPr>
        <p:spPr>
          <a:xfrm>
            <a:off x="579175" y="47762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Azure Edge Zones</a:t>
            </a:r>
            <a:endParaRPr/>
          </a:p>
        </p:txBody>
      </p:sp>
      <p:sp>
        <p:nvSpPr>
          <p:cNvPr id="320" name="Google Shape;320;p38"/>
          <p:cNvSpPr txBox="1"/>
          <p:nvPr>
            <p:ph idx="1" type="body"/>
          </p:nvPr>
        </p:nvSpPr>
        <p:spPr>
          <a:xfrm>
            <a:off x="451175" y="1302800"/>
            <a:ext cx="7505700" cy="17949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333333"/>
              </a:buClr>
              <a:buSzPts val="1200"/>
              <a:buChar char="●"/>
            </a:pPr>
            <a:r>
              <a:rPr lang="en" sz="1200">
                <a:solidFill>
                  <a:srgbClr val="333333"/>
                </a:solidFill>
                <a:highlight>
                  <a:srgbClr val="FCFCFC"/>
                </a:highlight>
              </a:rPr>
              <a:t>Azure Edge Zones are</a:t>
            </a:r>
            <a:r>
              <a:rPr b="1" lang="en" sz="1200">
                <a:solidFill>
                  <a:srgbClr val="333333"/>
                </a:solidFill>
                <a:highlight>
                  <a:srgbClr val="FCFCFC"/>
                </a:highlight>
              </a:rPr>
              <a:t> micro data centers</a:t>
            </a:r>
            <a:r>
              <a:rPr lang="en" sz="1200">
                <a:solidFill>
                  <a:srgbClr val="333333"/>
                </a:solidFill>
                <a:highlight>
                  <a:srgbClr val="FCFCFC"/>
                </a:highlight>
              </a:rPr>
              <a:t> that are </a:t>
            </a:r>
            <a:r>
              <a:rPr b="1" lang="en" sz="1200">
                <a:solidFill>
                  <a:srgbClr val="333333"/>
                </a:solidFill>
                <a:highlight>
                  <a:srgbClr val="FCFCFC"/>
                </a:highlight>
              </a:rPr>
              <a:t>owned and operated by Microsoft</a:t>
            </a:r>
            <a:r>
              <a:rPr lang="en" sz="1200">
                <a:solidFill>
                  <a:srgbClr val="333333"/>
                </a:solidFill>
                <a:highlight>
                  <a:srgbClr val="FCFCFC"/>
                </a:highlight>
              </a:rPr>
              <a:t>.</a:t>
            </a:r>
            <a:endParaRPr sz="1200">
              <a:solidFill>
                <a:srgbClr val="333333"/>
              </a:solidFill>
              <a:highlight>
                <a:srgbClr val="FCFCFC"/>
              </a:highlight>
            </a:endParaRPr>
          </a:p>
          <a:p>
            <a:pPr indent="-304800" lvl="0" marL="457200" rtl="0" algn="l">
              <a:spcBef>
                <a:spcPts val="1600"/>
              </a:spcBef>
              <a:spcAft>
                <a:spcPts val="0"/>
              </a:spcAft>
              <a:buClr>
                <a:srgbClr val="333333"/>
              </a:buClr>
              <a:buSzPts val="1200"/>
              <a:buChar char="●"/>
            </a:pPr>
            <a:r>
              <a:rPr lang="en" sz="1200">
                <a:solidFill>
                  <a:srgbClr val="333333"/>
                </a:solidFill>
                <a:highlight>
                  <a:srgbClr val="FCFCFC"/>
                </a:highlight>
              </a:rPr>
              <a:t>Act as</a:t>
            </a:r>
            <a:r>
              <a:rPr b="1" lang="en" sz="1200">
                <a:solidFill>
                  <a:srgbClr val="333333"/>
                </a:solidFill>
                <a:highlight>
                  <a:srgbClr val="FCFCFC"/>
                </a:highlight>
              </a:rPr>
              <a:t> logical extensions of existing regions</a:t>
            </a:r>
            <a:r>
              <a:rPr lang="en" sz="1200">
                <a:solidFill>
                  <a:srgbClr val="333333"/>
                </a:solidFill>
                <a:highlight>
                  <a:srgbClr val="FCFCFC"/>
                </a:highlight>
              </a:rPr>
              <a:t> that are a part of the </a:t>
            </a:r>
            <a:r>
              <a:rPr b="1" lang="en" sz="1200">
                <a:solidFill>
                  <a:srgbClr val="333333"/>
                </a:solidFill>
                <a:highlight>
                  <a:srgbClr val="FCFCFC"/>
                </a:highlight>
              </a:rPr>
              <a:t>Microsoft global network</a:t>
            </a:r>
            <a:r>
              <a:rPr lang="en" sz="1200">
                <a:solidFill>
                  <a:srgbClr val="333333"/>
                </a:solidFill>
                <a:highlight>
                  <a:srgbClr val="FCFCFC"/>
                </a:highlight>
              </a:rPr>
              <a:t>. </a:t>
            </a:r>
            <a:endParaRPr sz="1200">
              <a:solidFill>
                <a:srgbClr val="333333"/>
              </a:solidFill>
              <a:highlight>
                <a:srgbClr val="FCFCFC"/>
              </a:highlight>
            </a:endParaRPr>
          </a:p>
          <a:p>
            <a:pPr indent="-304800" lvl="0" marL="457200" rtl="0" algn="l">
              <a:spcBef>
                <a:spcPts val="1600"/>
              </a:spcBef>
              <a:spcAft>
                <a:spcPts val="0"/>
              </a:spcAft>
              <a:buClr>
                <a:srgbClr val="333333"/>
              </a:buClr>
              <a:buSzPts val="1200"/>
              <a:buChar char="●"/>
            </a:pPr>
            <a:r>
              <a:rPr lang="en" sz="1200">
                <a:solidFill>
                  <a:srgbClr val="333333"/>
                </a:solidFill>
                <a:highlight>
                  <a:srgbClr val="FCFCFC"/>
                </a:highlight>
              </a:rPr>
              <a:t>Azure Edge Zones support </a:t>
            </a:r>
            <a:r>
              <a:rPr b="1" lang="en" sz="1200">
                <a:solidFill>
                  <a:srgbClr val="333333"/>
                </a:solidFill>
                <a:highlight>
                  <a:srgbClr val="FCFCFC"/>
                </a:highlight>
              </a:rPr>
              <a:t>VMs, containers, and a subset of Azure managed services</a:t>
            </a:r>
            <a:r>
              <a:rPr lang="en" sz="1200">
                <a:solidFill>
                  <a:srgbClr val="333333"/>
                </a:solidFill>
                <a:highlight>
                  <a:srgbClr val="FCFCFC"/>
                </a:highlight>
              </a:rPr>
              <a:t> that can run </a:t>
            </a:r>
            <a:r>
              <a:rPr b="1" lang="en" sz="1200">
                <a:solidFill>
                  <a:srgbClr val="333333"/>
                </a:solidFill>
                <a:highlight>
                  <a:srgbClr val="FCFCFC"/>
                </a:highlight>
              </a:rPr>
              <a:t>latency-sensitive and throughput-intensive applications that live close to end-users</a:t>
            </a:r>
            <a:r>
              <a:rPr lang="en" sz="1200">
                <a:solidFill>
                  <a:srgbClr val="333333"/>
                </a:solidFill>
                <a:highlight>
                  <a:srgbClr val="FCFCFC"/>
                </a:highlight>
              </a:rPr>
              <a:t>. </a:t>
            </a:r>
            <a:endParaRPr sz="1200">
              <a:solidFill>
                <a:srgbClr val="333333"/>
              </a:solidFill>
              <a:highlight>
                <a:srgbClr val="FCFCFC"/>
              </a:highlight>
            </a:endParaRPr>
          </a:p>
          <a:p>
            <a:pPr indent="-304800" lvl="0" marL="457200" rtl="0" algn="l">
              <a:spcBef>
                <a:spcPts val="1600"/>
              </a:spcBef>
              <a:spcAft>
                <a:spcPts val="0"/>
              </a:spcAft>
              <a:buClr>
                <a:srgbClr val="333333"/>
              </a:buClr>
              <a:buSzPts val="1200"/>
              <a:buChar char="●"/>
            </a:pPr>
            <a:r>
              <a:rPr lang="en" sz="1200">
                <a:solidFill>
                  <a:srgbClr val="333333"/>
                </a:solidFill>
                <a:highlight>
                  <a:srgbClr val="FCFCFC"/>
                </a:highlight>
              </a:rPr>
              <a:t>Supports </a:t>
            </a:r>
            <a:r>
              <a:rPr b="1" lang="en" sz="1200">
                <a:solidFill>
                  <a:srgbClr val="333333"/>
                </a:solidFill>
                <a:highlight>
                  <a:srgbClr val="FCFCFC"/>
                </a:highlight>
              </a:rPr>
              <a:t>multi-tenant.</a:t>
            </a:r>
            <a:endParaRPr b="1" sz="1200">
              <a:solidFill>
                <a:srgbClr val="333333"/>
              </a:solidFill>
              <a:highlight>
                <a:srgbClr val="FCFCFC"/>
              </a:highlight>
            </a:endParaRPr>
          </a:p>
          <a:p>
            <a:pPr indent="0" lvl="0" marL="0" rtl="0" algn="l">
              <a:spcBef>
                <a:spcPts val="1600"/>
              </a:spcBef>
              <a:spcAft>
                <a:spcPts val="1600"/>
              </a:spcAft>
              <a:buNone/>
            </a:pPr>
            <a:r>
              <a:t/>
            </a:r>
            <a:endParaRPr sz="1200">
              <a:solidFill>
                <a:srgbClr val="333333"/>
              </a:solidFill>
              <a:highlight>
                <a:srgbClr val="FCFCFC"/>
              </a:high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9"/>
          <p:cNvSpPr txBox="1"/>
          <p:nvPr>
            <p:ph type="title"/>
          </p:nvPr>
        </p:nvSpPr>
        <p:spPr>
          <a:xfrm>
            <a:off x="438150" y="3122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Azure Edge Zones with carrier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26" name="Google Shape;326;p39"/>
          <p:cNvSpPr txBox="1"/>
          <p:nvPr>
            <p:ph idx="1" type="body"/>
          </p:nvPr>
        </p:nvSpPr>
        <p:spPr>
          <a:xfrm>
            <a:off x="499175" y="918825"/>
            <a:ext cx="7505700" cy="3561300"/>
          </a:xfrm>
          <a:prstGeom prst="rect">
            <a:avLst/>
          </a:prstGeom>
        </p:spPr>
        <p:txBody>
          <a:bodyPr anchorCtr="0" anchor="t" bIns="91425" lIns="91425" spcFirstLastPara="1" rIns="91425" wrap="square" tIns="91425">
            <a:noAutofit/>
          </a:bodyPr>
          <a:lstStyle/>
          <a:p>
            <a:pPr indent="-304800" lvl="0" marL="457200" rtl="0" algn="l">
              <a:spcBef>
                <a:spcPts val="1000"/>
              </a:spcBef>
              <a:spcAft>
                <a:spcPts val="0"/>
              </a:spcAft>
              <a:buClr>
                <a:srgbClr val="333333"/>
              </a:buClr>
              <a:buSzPts val="1200"/>
              <a:buChar char="●"/>
            </a:pPr>
            <a:r>
              <a:rPr lang="en" sz="1200">
                <a:solidFill>
                  <a:srgbClr val="333333"/>
                </a:solidFill>
                <a:highlight>
                  <a:srgbClr val="FCFCFC"/>
                </a:highlight>
              </a:rPr>
              <a:t>Azure Edge Zone running within the</a:t>
            </a:r>
            <a:r>
              <a:rPr b="1" lang="en" sz="1200">
                <a:solidFill>
                  <a:srgbClr val="333333"/>
                </a:solidFill>
                <a:highlight>
                  <a:srgbClr val="FCFCFC"/>
                </a:highlight>
              </a:rPr>
              <a:t> 5G infrastructure</a:t>
            </a:r>
            <a:r>
              <a:rPr lang="en" sz="1200">
                <a:solidFill>
                  <a:srgbClr val="333333"/>
                </a:solidFill>
                <a:highlight>
                  <a:srgbClr val="FCFCFC"/>
                </a:highlight>
              </a:rPr>
              <a:t> of a telecom provider instead of </a:t>
            </a:r>
            <a:r>
              <a:rPr b="1" lang="en" sz="1200">
                <a:solidFill>
                  <a:srgbClr val="333333"/>
                </a:solidFill>
                <a:highlight>
                  <a:srgbClr val="FCFCFC"/>
                </a:highlight>
              </a:rPr>
              <a:t>Microsoft’s global infrastructure</a:t>
            </a:r>
            <a:r>
              <a:rPr lang="en" sz="1200">
                <a:solidFill>
                  <a:srgbClr val="333333"/>
                </a:solidFill>
                <a:highlight>
                  <a:srgbClr val="FCFCFC"/>
                </a:highlight>
              </a:rPr>
              <a:t>. </a:t>
            </a:r>
            <a:endParaRPr sz="1200">
              <a:solidFill>
                <a:srgbClr val="333333"/>
              </a:solidFill>
              <a:highlight>
                <a:srgbClr val="FCFCFC"/>
              </a:highlight>
            </a:endParaRPr>
          </a:p>
          <a:p>
            <a:pPr indent="-304800" lvl="0" marL="457200" rtl="0" algn="l">
              <a:spcBef>
                <a:spcPts val="1600"/>
              </a:spcBef>
              <a:spcAft>
                <a:spcPts val="0"/>
              </a:spcAft>
              <a:buClr>
                <a:srgbClr val="333333"/>
              </a:buClr>
              <a:buSzPts val="1200"/>
              <a:buChar char="●"/>
            </a:pPr>
            <a:r>
              <a:rPr lang="en" sz="1200">
                <a:solidFill>
                  <a:srgbClr val="333333"/>
                </a:solidFill>
                <a:highlight>
                  <a:srgbClr val="FCFCFC"/>
                </a:highlight>
              </a:rPr>
              <a:t>Azure Edge Zones with Carrier infrastructure are placed </a:t>
            </a:r>
            <a:r>
              <a:rPr b="1" lang="en" sz="1200">
                <a:solidFill>
                  <a:srgbClr val="333333"/>
                </a:solidFill>
                <a:highlight>
                  <a:srgbClr val="FCFCFC"/>
                </a:highlight>
              </a:rPr>
              <a:t>one hop away from the mobile operator's 5G network</a:t>
            </a:r>
            <a:r>
              <a:rPr lang="en" sz="1200">
                <a:solidFill>
                  <a:srgbClr val="333333"/>
                </a:solidFill>
                <a:highlight>
                  <a:srgbClr val="FCFCFC"/>
                </a:highlight>
              </a:rPr>
              <a:t>, offering </a:t>
            </a:r>
            <a:r>
              <a:rPr b="1" lang="en" sz="1200">
                <a:solidFill>
                  <a:srgbClr val="333333"/>
                </a:solidFill>
                <a:highlight>
                  <a:srgbClr val="FCFCFC"/>
                </a:highlight>
              </a:rPr>
              <a:t>sub-10 millisecond latency</a:t>
            </a:r>
            <a:r>
              <a:rPr lang="en" sz="1200">
                <a:solidFill>
                  <a:srgbClr val="333333"/>
                </a:solidFill>
                <a:highlight>
                  <a:srgbClr val="FCFCFC"/>
                </a:highlight>
              </a:rPr>
              <a:t> to applications from mobile devices. </a:t>
            </a:r>
            <a:endParaRPr sz="1200">
              <a:solidFill>
                <a:srgbClr val="333333"/>
              </a:solidFill>
              <a:highlight>
                <a:srgbClr val="FCFCFC"/>
              </a:highlight>
            </a:endParaRPr>
          </a:p>
          <a:p>
            <a:pPr indent="-304800" lvl="0" marL="457200" rtl="0" algn="l">
              <a:spcBef>
                <a:spcPts val="1000"/>
              </a:spcBef>
              <a:spcAft>
                <a:spcPts val="0"/>
              </a:spcAft>
              <a:buClr>
                <a:srgbClr val="333333"/>
              </a:buClr>
              <a:buSzPts val="1200"/>
              <a:buChar char="●"/>
            </a:pPr>
            <a:r>
              <a:rPr lang="en" sz="1200">
                <a:solidFill>
                  <a:srgbClr val="333333"/>
                </a:solidFill>
                <a:highlight>
                  <a:srgbClr val="FCFCFC"/>
                </a:highlight>
              </a:rPr>
              <a:t>These Edge Zones are connected to the </a:t>
            </a:r>
            <a:r>
              <a:rPr b="1" lang="en" sz="1200">
                <a:solidFill>
                  <a:srgbClr val="333333"/>
                </a:solidFill>
                <a:highlight>
                  <a:srgbClr val="FCFCFC"/>
                </a:highlight>
              </a:rPr>
              <a:t>Azure public cloud via Microsoft’s global network</a:t>
            </a:r>
            <a:r>
              <a:rPr lang="en" sz="1200">
                <a:solidFill>
                  <a:srgbClr val="333333"/>
                </a:solidFill>
                <a:highlight>
                  <a:srgbClr val="FCFCFC"/>
                </a:highlight>
              </a:rPr>
              <a:t>. </a:t>
            </a:r>
            <a:endParaRPr sz="1200">
              <a:solidFill>
                <a:srgbClr val="333333"/>
              </a:solidFill>
              <a:highlight>
                <a:srgbClr val="FCFCFC"/>
              </a:highlight>
            </a:endParaRPr>
          </a:p>
          <a:p>
            <a:pPr indent="-304800" lvl="0" marL="457200" rtl="0" algn="l">
              <a:spcBef>
                <a:spcPts val="1000"/>
              </a:spcBef>
              <a:spcAft>
                <a:spcPts val="0"/>
              </a:spcAft>
              <a:buClr>
                <a:srgbClr val="333333"/>
              </a:buClr>
              <a:buSzPts val="1200"/>
              <a:buChar char="●"/>
            </a:pPr>
            <a:r>
              <a:rPr lang="en" sz="1200">
                <a:solidFill>
                  <a:srgbClr val="333333"/>
                </a:solidFill>
                <a:highlight>
                  <a:srgbClr val="FCFCFC"/>
                </a:highlight>
              </a:rPr>
              <a:t>Organizations and businesses that use the</a:t>
            </a:r>
            <a:r>
              <a:rPr b="1" lang="en" sz="1200">
                <a:solidFill>
                  <a:srgbClr val="333333"/>
                </a:solidFill>
                <a:highlight>
                  <a:srgbClr val="FCFCFC"/>
                </a:highlight>
              </a:rPr>
              <a:t> same 5G network</a:t>
            </a:r>
            <a:r>
              <a:rPr lang="en" sz="1200">
                <a:solidFill>
                  <a:srgbClr val="333333"/>
                </a:solidFill>
                <a:highlight>
                  <a:srgbClr val="FCFCFC"/>
                </a:highlight>
              </a:rPr>
              <a:t> will gain high-speed connectivity to the Azure Edge Zone. </a:t>
            </a:r>
            <a:endParaRPr sz="1200">
              <a:solidFill>
                <a:srgbClr val="333333"/>
              </a:solidFill>
              <a:highlight>
                <a:srgbClr val="FCFCFC"/>
              </a:highlight>
            </a:endParaRPr>
          </a:p>
          <a:p>
            <a:pPr indent="-304800" lvl="0" marL="457200" rtl="0" algn="l">
              <a:spcBef>
                <a:spcPts val="1600"/>
              </a:spcBef>
              <a:spcAft>
                <a:spcPts val="0"/>
              </a:spcAft>
              <a:buClr>
                <a:srgbClr val="333333"/>
              </a:buClr>
              <a:buSzPts val="1200"/>
              <a:buChar char="●"/>
            </a:pPr>
            <a:r>
              <a:rPr lang="en" sz="1200">
                <a:solidFill>
                  <a:srgbClr val="333333"/>
                </a:solidFill>
                <a:highlight>
                  <a:srgbClr val="FCFCFC"/>
                </a:highlight>
              </a:rPr>
              <a:t>Supports </a:t>
            </a:r>
            <a:r>
              <a:rPr b="1" lang="en" sz="1200">
                <a:solidFill>
                  <a:srgbClr val="333333"/>
                </a:solidFill>
                <a:highlight>
                  <a:srgbClr val="FCFCFC"/>
                </a:highlight>
              </a:rPr>
              <a:t>multi-tenant</a:t>
            </a:r>
            <a:r>
              <a:rPr lang="en" sz="1200">
                <a:solidFill>
                  <a:srgbClr val="333333"/>
                </a:solidFill>
                <a:highlight>
                  <a:srgbClr val="FCFCFC"/>
                </a:highlight>
              </a:rPr>
              <a:t>.</a:t>
            </a:r>
            <a:endParaRPr sz="1200">
              <a:solidFill>
                <a:srgbClr val="333333"/>
              </a:solidFill>
              <a:highlight>
                <a:srgbClr val="FCFCFC"/>
              </a:highlight>
            </a:endParaRPr>
          </a:p>
          <a:p>
            <a:pPr indent="-304800" lvl="0" marL="457200" rtl="0" algn="l">
              <a:spcBef>
                <a:spcPts val="1600"/>
              </a:spcBef>
              <a:spcAft>
                <a:spcPts val="1600"/>
              </a:spcAft>
              <a:buClr>
                <a:srgbClr val="333333"/>
              </a:buClr>
              <a:buSzPts val="1200"/>
              <a:buChar char="●"/>
            </a:pPr>
            <a:r>
              <a:rPr lang="en" sz="1200">
                <a:solidFill>
                  <a:srgbClr val="333333"/>
                </a:solidFill>
                <a:highlight>
                  <a:srgbClr val="FCFCFC"/>
                </a:highlight>
              </a:rPr>
              <a:t>Microsoft partnered with AT&amp;T to offer Azure Edge Zones with Carrier in a number of locations, including Atlanta, Dallas, and Los Angeles.</a:t>
            </a:r>
            <a:endParaRPr b="1" sz="1200">
              <a:solidFill>
                <a:srgbClr val="333333"/>
              </a:solidFill>
              <a:highlight>
                <a:srgbClr val="FCFCFC"/>
              </a:high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0"/>
          <p:cNvSpPr txBox="1"/>
          <p:nvPr>
            <p:ph type="title"/>
          </p:nvPr>
        </p:nvSpPr>
        <p:spPr>
          <a:xfrm>
            <a:off x="159300" y="140225"/>
            <a:ext cx="89331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990"/>
              <a:buFont typeface="Arial"/>
              <a:buNone/>
            </a:pPr>
            <a:r>
              <a:rPr lang="en" sz="2040"/>
              <a:t>Azure private Edge Zones</a:t>
            </a:r>
            <a:endParaRPr sz="1820"/>
          </a:p>
          <a:p>
            <a:pPr indent="0" lvl="0" marL="0" rtl="0" algn="l">
              <a:spcBef>
                <a:spcPts val="1200"/>
              </a:spcBef>
              <a:spcAft>
                <a:spcPts val="0"/>
              </a:spcAft>
              <a:buClr>
                <a:schemeClr val="dk1"/>
              </a:buClr>
              <a:buSzPts val="990"/>
              <a:buFont typeface="Arial"/>
              <a:buNone/>
            </a:pPr>
            <a:r>
              <a:t/>
            </a:r>
            <a:endParaRPr sz="3120"/>
          </a:p>
          <a:p>
            <a:pPr indent="0" lvl="0" marL="0" rtl="0" algn="l">
              <a:spcBef>
                <a:spcPts val="0"/>
              </a:spcBef>
              <a:spcAft>
                <a:spcPts val="0"/>
              </a:spcAft>
              <a:buSzPts val="990"/>
              <a:buNone/>
            </a:pPr>
            <a:r>
              <a:t/>
            </a:r>
            <a:endParaRPr sz="3120"/>
          </a:p>
        </p:txBody>
      </p:sp>
      <p:pic>
        <p:nvPicPr>
          <p:cNvPr id="332" name="Google Shape;332;p40"/>
          <p:cNvPicPr preferRelativeResize="0"/>
          <p:nvPr/>
        </p:nvPicPr>
        <p:blipFill>
          <a:blip r:embed="rId3">
            <a:alphaModFix/>
          </a:blip>
          <a:stretch>
            <a:fillRect/>
          </a:stretch>
        </p:blipFill>
        <p:spPr>
          <a:xfrm>
            <a:off x="4572000" y="2452525"/>
            <a:ext cx="4571999" cy="2063591"/>
          </a:xfrm>
          <a:prstGeom prst="rect">
            <a:avLst/>
          </a:prstGeom>
          <a:noFill/>
          <a:ln>
            <a:noFill/>
          </a:ln>
        </p:spPr>
      </p:pic>
      <p:sp>
        <p:nvSpPr>
          <p:cNvPr id="333" name="Google Shape;333;p40"/>
          <p:cNvSpPr txBox="1"/>
          <p:nvPr>
            <p:ph idx="1" type="body"/>
          </p:nvPr>
        </p:nvSpPr>
        <p:spPr>
          <a:xfrm>
            <a:off x="3900" y="466675"/>
            <a:ext cx="7053300" cy="2540400"/>
          </a:xfrm>
          <a:prstGeom prst="rect">
            <a:avLst/>
          </a:prstGeom>
        </p:spPr>
        <p:txBody>
          <a:bodyPr anchorCtr="0" anchor="t" bIns="91425" lIns="91425" spcFirstLastPara="1" rIns="91425" wrap="square" tIns="91425">
            <a:noAutofit/>
          </a:bodyPr>
          <a:lstStyle/>
          <a:p>
            <a:pPr indent="-292100" lvl="0" marL="457200" rtl="0" algn="l">
              <a:spcBef>
                <a:spcPts val="1000"/>
              </a:spcBef>
              <a:spcAft>
                <a:spcPts val="0"/>
              </a:spcAft>
              <a:buClr>
                <a:srgbClr val="313131"/>
              </a:buClr>
              <a:buSzPts val="1000"/>
              <a:buChar char="●"/>
            </a:pPr>
            <a:r>
              <a:rPr lang="en" sz="1000">
                <a:solidFill>
                  <a:srgbClr val="313131"/>
                </a:solidFill>
                <a:highlight>
                  <a:schemeClr val="dk1"/>
                </a:highlight>
              </a:rPr>
              <a:t>The 5G Standalone network is deployed as a Non-Public Network (NPN), with all data remaining on premises. The NPN configuration offers security, privacy, and reliability. </a:t>
            </a:r>
            <a:r>
              <a:rPr b="1" lang="en" sz="1000">
                <a:solidFill>
                  <a:srgbClr val="313131"/>
                </a:solidFill>
                <a:highlight>
                  <a:schemeClr val="dk1"/>
                </a:highlight>
              </a:rPr>
              <a:t>Azure deploys and manages the network and devices</a:t>
            </a:r>
            <a:r>
              <a:rPr lang="en" sz="1000">
                <a:solidFill>
                  <a:srgbClr val="313131"/>
                </a:solidFill>
                <a:highlight>
                  <a:schemeClr val="dk1"/>
                </a:highlight>
              </a:rPr>
              <a:t>.</a:t>
            </a:r>
            <a:endParaRPr sz="1000">
              <a:solidFill>
                <a:srgbClr val="313131"/>
              </a:solidFill>
              <a:highlight>
                <a:schemeClr val="dk1"/>
              </a:highlight>
            </a:endParaRPr>
          </a:p>
          <a:p>
            <a:pPr indent="-292100" lvl="0" marL="457200" rtl="0" algn="l">
              <a:lnSpc>
                <a:spcPct val="100000"/>
              </a:lnSpc>
              <a:spcBef>
                <a:spcPts val="1600"/>
              </a:spcBef>
              <a:spcAft>
                <a:spcPts val="0"/>
              </a:spcAft>
              <a:buClr>
                <a:srgbClr val="313131"/>
              </a:buClr>
              <a:buSzPts val="1000"/>
              <a:buChar char="●"/>
            </a:pPr>
            <a:r>
              <a:rPr lang="en" sz="1000">
                <a:solidFill>
                  <a:srgbClr val="313131"/>
                </a:solidFill>
                <a:highlight>
                  <a:schemeClr val="dk1"/>
                </a:highlight>
              </a:rPr>
              <a:t>Embedded 5G-enabled IP modules connect warehouse robots to 5G Open Radio Access Network (ORAN) radio units. </a:t>
            </a:r>
            <a:endParaRPr sz="1000">
              <a:solidFill>
                <a:srgbClr val="313131"/>
              </a:solidFill>
              <a:highlight>
                <a:schemeClr val="dk1"/>
              </a:highlight>
            </a:endParaRPr>
          </a:p>
          <a:p>
            <a:pPr indent="-292100" lvl="0" marL="457200" rtl="0" algn="l">
              <a:lnSpc>
                <a:spcPct val="100000"/>
              </a:lnSpc>
              <a:spcBef>
                <a:spcPts val="1000"/>
              </a:spcBef>
              <a:spcAft>
                <a:spcPts val="0"/>
              </a:spcAft>
              <a:buClr>
                <a:srgbClr val="313131"/>
              </a:buClr>
              <a:buSzPts val="1000"/>
              <a:buChar char="●"/>
            </a:pPr>
            <a:r>
              <a:rPr lang="en" sz="1000">
                <a:solidFill>
                  <a:srgbClr val="313131"/>
                </a:solidFill>
                <a:highlight>
                  <a:schemeClr val="dk1"/>
                </a:highlight>
              </a:rPr>
              <a:t>The 5G radio units connect over a wired switching network to the 5G distribution unit software, which runs on private MEC on Azure Stack Edge.</a:t>
            </a:r>
            <a:endParaRPr sz="1000">
              <a:solidFill>
                <a:srgbClr val="313131"/>
              </a:solidFill>
              <a:highlight>
                <a:schemeClr val="dk1"/>
              </a:highlight>
            </a:endParaRPr>
          </a:p>
          <a:p>
            <a:pPr indent="-292100" lvl="0" marL="457200" rtl="0" algn="l">
              <a:lnSpc>
                <a:spcPct val="100000"/>
              </a:lnSpc>
              <a:spcBef>
                <a:spcPts val="1000"/>
              </a:spcBef>
              <a:spcAft>
                <a:spcPts val="0"/>
              </a:spcAft>
              <a:buClr>
                <a:srgbClr val="313131"/>
              </a:buClr>
              <a:buSzPts val="1000"/>
              <a:buChar char="●"/>
            </a:pPr>
            <a:r>
              <a:rPr lang="en" sz="1000">
                <a:solidFill>
                  <a:srgbClr val="313131"/>
                </a:solidFill>
                <a:highlight>
                  <a:schemeClr val="dk1"/>
                </a:highlight>
              </a:rPr>
              <a:t>The 5G distribution unit connects with the virtual router, 5G central unit, and 5G packet core, which run on a separate Azure private MEC instance on Azure Stack Edge.</a:t>
            </a:r>
            <a:endParaRPr sz="1000">
              <a:solidFill>
                <a:srgbClr val="313131"/>
              </a:solidFill>
              <a:highlight>
                <a:schemeClr val="dk1"/>
              </a:highlight>
            </a:endParaRPr>
          </a:p>
          <a:p>
            <a:pPr indent="-292100" lvl="0" marL="457200" rtl="0" algn="l">
              <a:lnSpc>
                <a:spcPct val="100000"/>
              </a:lnSpc>
              <a:spcBef>
                <a:spcPts val="1000"/>
              </a:spcBef>
              <a:spcAft>
                <a:spcPts val="0"/>
              </a:spcAft>
              <a:buClr>
                <a:srgbClr val="313131"/>
              </a:buClr>
              <a:buSzPts val="1000"/>
              <a:buChar char="●"/>
            </a:pPr>
            <a:r>
              <a:rPr lang="en" sz="1000">
                <a:solidFill>
                  <a:srgbClr val="313131"/>
                </a:solidFill>
                <a:highlight>
                  <a:schemeClr val="dk1"/>
                </a:highlight>
              </a:rPr>
              <a:t>The 5G packet core provides device authentication, an IP address, and connectivity based on a preconfigured profile.</a:t>
            </a:r>
            <a:endParaRPr sz="1000">
              <a:solidFill>
                <a:srgbClr val="313131"/>
              </a:solidFill>
              <a:highlight>
                <a:schemeClr val="dk1"/>
              </a:highlight>
            </a:endParaRPr>
          </a:p>
          <a:p>
            <a:pPr indent="-292100" lvl="0" marL="457200" rtl="0" algn="l">
              <a:lnSpc>
                <a:spcPct val="100000"/>
              </a:lnSpc>
              <a:spcBef>
                <a:spcPts val="1000"/>
              </a:spcBef>
              <a:spcAft>
                <a:spcPts val="0"/>
              </a:spcAft>
              <a:buClr>
                <a:srgbClr val="313131"/>
              </a:buClr>
              <a:buSzPts val="1000"/>
              <a:buChar char="●"/>
            </a:pPr>
            <a:r>
              <a:rPr lang="en" sz="1000">
                <a:solidFill>
                  <a:srgbClr val="313131"/>
                </a:solidFill>
                <a:highlight>
                  <a:schemeClr val="dk1"/>
                </a:highlight>
              </a:rPr>
              <a:t>Azure Network Function Manager controls both MEC instances.</a:t>
            </a:r>
            <a:endParaRPr sz="1000">
              <a:solidFill>
                <a:srgbClr val="313131"/>
              </a:solidFill>
              <a:highlight>
                <a:schemeClr val="dk1"/>
              </a:highlight>
            </a:endParaRPr>
          </a:p>
        </p:txBody>
      </p:sp>
      <p:pic>
        <p:nvPicPr>
          <p:cNvPr id="334" name="Google Shape;334;p40"/>
          <p:cNvPicPr preferRelativeResize="0"/>
          <p:nvPr/>
        </p:nvPicPr>
        <p:blipFill>
          <a:blip r:embed="rId4">
            <a:alphaModFix/>
          </a:blip>
          <a:stretch>
            <a:fillRect/>
          </a:stretch>
        </p:blipFill>
        <p:spPr>
          <a:xfrm>
            <a:off x="6981000" y="85675"/>
            <a:ext cx="2053001" cy="2157576"/>
          </a:xfrm>
          <a:prstGeom prst="rect">
            <a:avLst/>
          </a:prstGeom>
          <a:noFill/>
          <a:ln>
            <a:noFill/>
          </a:ln>
        </p:spPr>
      </p:pic>
      <p:sp>
        <p:nvSpPr>
          <p:cNvPr id="335" name="Google Shape;335;p40"/>
          <p:cNvSpPr txBox="1"/>
          <p:nvPr/>
        </p:nvSpPr>
        <p:spPr>
          <a:xfrm>
            <a:off x="3900" y="3121650"/>
            <a:ext cx="4735500" cy="1764900"/>
          </a:xfrm>
          <a:prstGeom prst="rect">
            <a:avLst/>
          </a:prstGeom>
          <a:noFill/>
          <a:ln>
            <a:noFill/>
          </a:ln>
        </p:spPr>
        <p:txBody>
          <a:bodyPr anchorCtr="0" anchor="t" bIns="91425" lIns="91425" spcFirstLastPara="1" rIns="91425" wrap="square" tIns="91425">
            <a:spAutoFit/>
          </a:bodyPr>
          <a:lstStyle/>
          <a:p>
            <a:pPr indent="-292100" lvl="0" marL="457200" rtl="0" algn="l">
              <a:spcBef>
                <a:spcPts val="1000"/>
              </a:spcBef>
              <a:spcAft>
                <a:spcPts val="0"/>
              </a:spcAft>
              <a:buClr>
                <a:srgbClr val="313131"/>
              </a:buClr>
              <a:buSzPts val="1000"/>
              <a:buChar char="●"/>
            </a:pPr>
            <a:r>
              <a:rPr lang="en" sz="1000">
                <a:solidFill>
                  <a:srgbClr val="313131"/>
                </a:solidFill>
                <a:highlight>
                  <a:schemeClr val="dk1"/>
                </a:highlight>
              </a:rPr>
              <a:t>Optimizing the 5G network and keeping traffic confined to Azure private MEC provides the low latency these connection scenarios require.</a:t>
            </a:r>
            <a:endParaRPr sz="1000">
              <a:solidFill>
                <a:srgbClr val="313131"/>
              </a:solidFill>
              <a:highlight>
                <a:schemeClr val="dk1"/>
              </a:highlight>
            </a:endParaRPr>
          </a:p>
          <a:p>
            <a:pPr indent="-292100" lvl="0" marL="457200" rtl="0" algn="l">
              <a:spcBef>
                <a:spcPts val="1000"/>
              </a:spcBef>
              <a:spcAft>
                <a:spcPts val="0"/>
              </a:spcAft>
              <a:buClr>
                <a:srgbClr val="313131"/>
              </a:buClr>
              <a:buSzPts val="1000"/>
              <a:buChar char="●"/>
            </a:pPr>
            <a:r>
              <a:rPr lang="en" sz="1000">
                <a:solidFill>
                  <a:srgbClr val="313131"/>
                </a:solidFill>
                <a:highlight>
                  <a:schemeClr val="dk1"/>
                </a:highlight>
              </a:rPr>
              <a:t>Supports single tenant</a:t>
            </a:r>
            <a:endParaRPr sz="1000">
              <a:solidFill>
                <a:srgbClr val="313131"/>
              </a:solidFill>
              <a:highlight>
                <a:schemeClr val="dk1"/>
              </a:highlight>
            </a:endParaRPr>
          </a:p>
          <a:p>
            <a:pPr indent="-292100" lvl="0" marL="457200" rtl="0" algn="l">
              <a:lnSpc>
                <a:spcPct val="115000"/>
              </a:lnSpc>
              <a:spcBef>
                <a:spcPts val="1000"/>
              </a:spcBef>
              <a:spcAft>
                <a:spcPts val="0"/>
              </a:spcAft>
              <a:buClr>
                <a:srgbClr val="313131"/>
              </a:buClr>
              <a:buSzPts val="1000"/>
              <a:buChar char="●"/>
            </a:pPr>
            <a:r>
              <a:rPr lang="en" sz="1000">
                <a:solidFill>
                  <a:srgbClr val="313131"/>
                </a:solidFill>
                <a:highlight>
                  <a:schemeClr val="dk1"/>
                </a:highlight>
              </a:rPr>
              <a:t>Microsoft working with AT&amp;T and their mutual customers in the automotive space to improve their factory operations, travel and logistics customers to make asset-tracking more accurate and cost-effective, and experimenting with opportunities to improve worker safety in heavy manufacturing scenarios through live video analytics.</a:t>
            </a:r>
            <a:endParaRPr sz="1000">
              <a:solidFill>
                <a:srgbClr val="313131"/>
              </a:solidFill>
              <a:highlight>
                <a:schemeClr val="dk1"/>
              </a:high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1"/>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Azure IoT Edge</a:t>
            </a:r>
            <a:endParaRPr/>
          </a:p>
        </p:txBody>
      </p:sp>
      <p:pic>
        <p:nvPicPr>
          <p:cNvPr id="341" name="Google Shape;341;p41"/>
          <p:cNvPicPr preferRelativeResize="0"/>
          <p:nvPr/>
        </p:nvPicPr>
        <p:blipFill>
          <a:blip r:embed="rId3">
            <a:alphaModFix/>
          </a:blip>
          <a:stretch>
            <a:fillRect/>
          </a:stretch>
        </p:blipFill>
        <p:spPr>
          <a:xfrm>
            <a:off x="4182795" y="838207"/>
            <a:ext cx="4884301" cy="1558375"/>
          </a:xfrm>
          <a:prstGeom prst="rect">
            <a:avLst/>
          </a:prstGeom>
          <a:noFill/>
          <a:ln>
            <a:noFill/>
          </a:ln>
        </p:spPr>
      </p:pic>
      <p:sp>
        <p:nvSpPr>
          <p:cNvPr id="342" name="Google Shape;342;p41"/>
          <p:cNvSpPr txBox="1"/>
          <p:nvPr/>
        </p:nvSpPr>
        <p:spPr>
          <a:xfrm>
            <a:off x="-22700" y="651575"/>
            <a:ext cx="4015200" cy="43431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1000"/>
              </a:spcBef>
              <a:spcAft>
                <a:spcPts val="0"/>
              </a:spcAft>
              <a:buClr>
                <a:srgbClr val="555F69"/>
              </a:buClr>
              <a:buSzPts val="1100"/>
              <a:buChar char="●"/>
            </a:pPr>
            <a:r>
              <a:rPr b="1" lang="en" sz="1100">
                <a:solidFill>
                  <a:srgbClr val="555F69"/>
                </a:solidFill>
              </a:rPr>
              <a:t>IoT Edge </a:t>
            </a:r>
            <a:r>
              <a:rPr b="1" lang="en" sz="1100">
                <a:solidFill>
                  <a:srgbClr val="555F69"/>
                </a:solidFill>
                <a:uFill>
                  <a:noFill/>
                </a:uFill>
                <a:hlinkClick r:id="rId4">
                  <a:extLst>
                    <a:ext uri="{A12FA001-AC4F-418D-AE19-62706E023703}">
                      <ahyp:hlinkClr val="tx"/>
                    </a:ext>
                  </a:extLst>
                </a:hlinkClick>
              </a:rPr>
              <a:t>Runtim</a:t>
            </a:r>
            <a:r>
              <a:rPr b="1" lang="en" sz="1100">
                <a:solidFill>
                  <a:srgbClr val="555F69"/>
                </a:solidFill>
              </a:rPr>
              <a:t>e(open source)</a:t>
            </a:r>
            <a:r>
              <a:rPr lang="en" sz="1100">
                <a:solidFill>
                  <a:srgbClr val="555F69"/>
                </a:solidFill>
              </a:rPr>
              <a:t>: The runtime sits on the IoT Edge device, and performs management and communication operations. The runtime performs several functions:</a:t>
            </a:r>
            <a:endParaRPr sz="1100">
              <a:solidFill>
                <a:srgbClr val="555F69"/>
              </a:solidFill>
            </a:endParaRPr>
          </a:p>
          <a:p>
            <a:pPr indent="-285750" lvl="0" marL="825500" rtl="0" algn="l">
              <a:lnSpc>
                <a:spcPct val="150000"/>
              </a:lnSpc>
              <a:spcBef>
                <a:spcPts val="0"/>
              </a:spcBef>
              <a:spcAft>
                <a:spcPts val="0"/>
              </a:spcAft>
              <a:buClr>
                <a:srgbClr val="555F69"/>
              </a:buClr>
              <a:buSzPts val="900"/>
              <a:buChar char="●"/>
            </a:pPr>
            <a:r>
              <a:rPr lang="en" sz="900">
                <a:solidFill>
                  <a:srgbClr val="555F69"/>
                </a:solidFill>
              </a:rPr>
              <a:t>Installs and update workloads on the device.</a:t>
            </a:r>
            <a:endParaRPr sz="900">
              <a:solidFill>
                <a:srgbClr val="555F69"/>
              </a:solidFill>
            </a:endParaRPr>
          </a:p>
          <a:p>
            <a:pPr indent="-285750" lvl="0" marL="825500" rtl="0" algn="l">
              <a:lnSpc>
                <a:spcPct val="150000"/>
              </a:lnSpc>
              <a:spcBef>
                <a:spcPts val="0"/>
              </a:spcBef>
              <a:spcAft>
                <a:spcPts val="0"/>
              </a:spcAft>
              <a:buClr>
                <a:srgbClr val="555F69"/>
              </a:buClr>
              <a:buSzPts val="900"/>
              <a:buChar char="●"/>
            </a:pPr>
            <a:r>
              <a:rPr lang="en" sz="900">
                <a:solidFill>
                  <a:srgbClr val="555F69"/>
                </a:solidFill>
              </a:rPr>
              <a:t>Maintains Azure IoT Edge security standards on the device.</a:t>
            </a:r>
            <a:endParaRPr sz="900">
              <a:solidFill>
                <a:srgbClr val="555F69"/>
              </a:solidFill>
            </a:endParaRPr>
          </a:p>
          <a:p>
            <a:pPr indent="-285750" lvl="0" marL="825500" rtl="0" algn="l">
              <a:lnSpc>
                <a:spcPct val="150000"/>
              </a:lnSpc>
              <a:spcBef>
                <a:spcPts val="0"/>
              </a:spcBef>
              <a:spcAft>
                <a:spcPts val="0"/>
              </a:spcAft>
              <a:buClr>
                <a:srgbClr val="555F69"/>
              </a:buClr>
              <a:buSzPts val="900"/>
              <a:buChar char="●"/>
            </a:pPr>
            <a:r>
              <a:rPr lang="en" sz="900">
                <a:solidFill>
                  <a:srgbClr val="555F69"/>
                </a:solidFill>
              </a:rPr>
              <a:t>Ensures that IoT Edge modules are always running.</a:t>
            </a:r>
            <a:endParaRPr sz="900">
              <a:solidFill>
                <a:srgbClr val="555F69"/>
              </a:solidFill>
            </a:endParaRPr>
          </a:p>
          <a:p>
            <a:pPr indent="-285750" lvl="0" marL="825500" rtl="0" algn="l">
              <a:lnSpc>
                <a:spcPct val="150000"/>
              </a:lnSpc>
              <a:spcBef>
                <a:spcPts val="0"/>
              </a:spcBef>
              <a:spcAft>
                <a:spcPts val="0"/>
              </a:spcAft>
              <a:buClr>
                <a:srgbClr val="555F69"/>
              </a:buClr>
              <a:buSzPts val="900"/>
              <a:buChar char="●"/>
            </a:pPr>
            <a:r>
              <a:rPr lang="en" sz="900">
                <a:solidFill>
                  <a:srgbClr val="555F69"/>
                </a:solidFill>
              </a:rPr>
              <a:t>Reports module health to the cloud for remote monitoring.</a:t>
            </a:r>
            <a:endParaRPr sz="900">
              <a:solidFill>
                <a:srgbClr val="555F69"/>
              </a:solidFill>
            </a:endParaRPr>
          </a:p>
          <a:p>
            <a:pPr indent="-285750" lvl="0" marL="825500" rtl="0" algn="l">
              <a:lnSpc>
                <a:spcPct val="150000"/>
              </a:lnSpc>
              <a:spcBef>
                <a:spcPts val="0"/>
              </a:spcBef>
              <a:spcAft>
                <a:spcPts val="0"/>
              </a:spcAft>
              <a:buClr>
                <a:srgbClr val="555F69"/>
              </a:buClr>
              <a:buSzPts val="900"/>
              <a:buChar char="●"/>
            </a:pPr>
            <a:r>
              <a:rPr lang="en" sz="900">
                <a:solidFill>
                  <a:srgbClr val="555F69"/>
                </a:solidFill>
              </a:rPr>
              <a:t>Manages communication between downstream leaf devices and an IoT Edge device, between modules on an IoT Edge device, and between an IoT Edge device and the cloud.</a:t>
            </a:r>
            <a:endParaRPr sz="900">
              <a:solidFill>
                <a:srgbClr val="555F69"/>
              </a:solidFill>
            </a:endParaRPr>
          </a:p>
          <a:p>
            <a:pPr indent="-298450" lvl="0" marL="457200" rtl="0" algn="l">
              <a:lnSpc>
                <a:spcPct val="100000"/>
              </a:lnSpc>
              <a:spcBef>
                <a:spcPts val="1000"/>
              </a:spcBef>
              <a:spcAft>
                <a:spcPts val="0"/>
              </a:spcAft>
              <a:buClr>
                <a:srgbClr val="555F69"/>
              </a:buClr>
              <a:buSzPts val="1100"/>
              <a:buChar char="●"/>
            </a:pPr>
            <a:r>
              <a:rPr b="1" lang="en" sz="1100">
                <a:solidFill>
                  <a:srgbClr val="555F69"/>
                </a:solidFill>
                <a:uFill>
                  <a:noFill/>
                </a:uFill>
                <a:hlinkClick r:id="rId5">
                  <a:extLst>
                    <a:ext uri="{A12FA001-AC4F-418D-AE19-62706E023703}">
                      <ahyp:hlinkClr val="tx"/>
                    </a:ext>
                  </a:extLst>
                </a:hlinkClick>
              </a:rPr>
              <a:t>Modules</a:t>
            </a:r>
            <a:r>
              <a:rPr lang="en" sz="1100">
                <a:solidFill>
                  <a:srgbClr val="555F69"/>
                </a:solidFill>
              </a:rPr>
              <a:t>: Docker-compatible containers from Azure services or Microsoft partners to run your business logic at the edge.</a:t>
            </a:r>
            <a:endParaRPr sz="1100">
              <a:solidFill>
                <a:srgbClr val="555F69"/>
              </a:solidFill>
            </a:endParaRPr>
          </a:p>
          <a:p>
            <a:pPr indent="-298450" lvl="0" marL="457200" rtl="0" algn="l">
              <a:lnSpc>
                <a:spcPct val="100000"/>
              </a:lnSpc>
              <a:spcBef>
                <a:spcPts val="1000"/>
              </a:spcBef>
              <a:spcAft>
                <a:spcPts val="1200"/>
              </a:spcAft>
              <a:buClr>
                <a:srgbClr val="555F69"/>
              </a:buClr>
              <a:buSzPts val="1100"/>
              <a:buChar char="●"/>
            </a:pPr>
            <a:r>
              <a:rPr b="1" lang="en" sz="1100">
                <a:solidFill>
                  <a:srgbClr val="555F69"/>
                </a:solidFill>
                <a:uFill>
                  <a:noFill/>
                </a:uFill>
                <a:hlinkClick r:id="rId6">
                  <a:extLst>
                    <a:ext uri="{A12FA001-AC4F-418D-AE19-62706E023703}">
                      <ahyp:hlinkClr val="tx"/>
                    </a:ext>
                  </a:extLst>
                </a:hlinkClick>
              </a:rPr>
              <a:t>Cloud interface</a:t>
            </a:r>
            <a:r>
              <a:rPr lang="en" sz="1100">
                <a:solidFill>
                  <a:srgbClr val="555F69"/>
                </a:solidFill>
              </a:rPr>
              <a:t>: Remotely manage and deploy workloads from the cloud through Azure IoT Hub with zero-touch device provisioning</a:t>
            </a:r>
            <a:endParaRPr sz="1100">
              <a:solidFill>
                <a:srgbClr val="555F69"/>
              </a:solidFill>
            </a:endParaRPr>
          </a:p>
        </p:txBody>
      </p:sp>
      <p:pic>
        <p:nvPicPr>
          <p:cNvPr id="343" name="Google Shape;343;p41"/>
          <p:cNvPicPr preferRelativeResize="0"/>
          <p:nvPr/>
        </p:nvPicPr>
        <p:blipFill>
          <a:blip r:embed="rId7">
            <a:alphaModFix/>
          </a:blip>
          <a:stretch>
            <a:fillRect/>
          </a:stretch>
        </p:blipFill>
        <p:spPr>
          <a:xfrm>
            <a:off x="4127075" y="2707525"/>
            <a:ext cx="4884299" cy="1189184"/>
          </a:xfrm>
          <a:prstGeom prst="rect">
            <a:avLst/>
          </a:prstGeom>
          <a:noFill/>
          <a:ln>
            <a:noFill/>
          </a:ln>
        </p:spPr>
      </p:pic>
      <p:cxnSp>
        <p:nvCxnSpPr>
          <p:cNvPr id="344" name="Google Shape;344;p41"/>
          <p:cNvCxnSpPr/>
          <p:nvPr/>
        </p:nvCxnSpPr>
        <p:spPr>
          <a:xfrm flipH="1">
            <a:off x="4506775" y="2353875"/>
            <a:ext cx="183000" cy="358200"/>
          </a:xfrm>
          <a:prstGeom prst="straightConnector1">
            <a:avLst/>
          </a:prstGeom>
          <a:noFill/>
          <a:ln cap="flat" cmpd="sng" w="9525">
            <a:solidFill>
              <a:srgbClr val="FF0000"/>
            </a:solidFill>
            <a:prstDash val="dash"/>
            <a:round/>
            <a:headEnd len="med" w="med" type="none"/>
            <a:tailEnd len="med" w="med" type="triangle"/>
          </a:ln>
        </p:spPr>
      </p:cxnSp>
      <p:cxnSp>
        <p:nvCxnSpPr>
          <p:cNvPr id="345" name="Google Shape;345;p41"/>
          <p:cNvCxnSpPr/>
          <p:nvPr/>
        </p:nvCxnSpPr>
        <p:spPr>
          <a:xfrm>
            <a:off x="6162750" y="2182125"/>
            <a:ext cx="39900" cy="525600"/>
          </a:xfrm>
          <a:prstGeom prst="straightConnector1">
            <a:avLst/>
          </a:prstGeom>
          <a:noFill/>
          <a:ln cap="flat" cmpd="sng" w="9525">
            <a:solidFill>
              <a:srgbClr val="FF0000"/>
            </a:solidFill>
            <a:prstDash val="dash"/>
            <a:round/>
            <a:headEnd len="med" w="med" type="none"/>
            <a:tailEnd len="med" w="med" type="triangle"/>
          </a:ln>
        </p:spPr>
      </p:cxnSp>
      <p:cxnSp>
        <p:nvCxnSpPr>
          <p:cNvPr id="346" name="Google Shape;346;p41"/>
          <p:cNvCxnSpPr/>
          <p:nvPr/>
        </p:nvCxnSpPr>
        <p:spPr>
          <a:xfrm>
            <a:off x="8081625" y="2006975"/>
            <a:ext cx="557400" cy="676800"/>
          </a:xfrm>
          <a:prstGeom prst="straightConnector1">
            <a:avLst/>
          </a:prstGeom>
          <a:noFill/>
          <a:ln cap="flat" cmpd="sng" w="9525">
            <a:solidFill>
              <a:srgbClr val="FF0000"/>
            </a:solidFill>
            <a:prstDash val="dash"/>
            <a:round/>
            <a:headEnd len="med" w="med" type="none"/>
            <a:tailEnd len="med" w="med" type="triangle"/>
          </a:ln>
        </p:spPr>
      </p:cxnSp>
      <p:sp>
        <p:nvSpPr>
          <p:cNvPr id="347" name="Google Shape;347;p41"/>
          <p:cNvSpPr txBox="1"/>
          <p:nvPr>
            <p:ph idx="1" type="body"/>
          </p:nvPr>
        </p:nvSpPr>
        <p:spPr>
          <a:xfrm>
            <a:off x="4146050" y="3977825"/>
            <a:ext cx="4997400" cy="78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a:solidFill>
                  <a:srgbClr val="2962FF"/>
                </a:solidFill>
                <a:highlight>
                  <a:srgbClr val="FFFFFF"/>
                </a:highlight>
                <a:latin typeface="Arial"/>
                <a:ea typeface="Arial"/>
                <a:cs typeface="Arial"/>
                <a:sym typeface="Arial"/>
              </a:rPr>
              <a:t>IoT Edge hub can determine whether it's connected to IoT Hub. If the connection is lost, IoT Edge hub saves messages or twin updates locally. Once a connection is reestablished, it syncs all the data.</a:t>
            </a:r>
            <a:endParaRPr sz="1200">
              <a:solidFill>
                <a:srgbClr val="2962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5"/>
          <p:cNvSpPr txBox="1"/>
          <p:nvPr>
            <p:ph type="title"/>
          </p:nvPr>
        </p:nvSpPr>
        <p:spPr>
          <a:xfrm>
            <a:off x="280625" y="234200"/>
            <a:ext cx="7505700" cy="5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Computing Evolution</a:t>
            </a:r>
            <a:endParaRPr sz="2700"/>
          </a:p>
        </p:txBody>
      </p:sp>
      <p:pic>
        <p:nvPicPr>
          <p:cNvPr id="141" name="Google Shape;141;p15"/>
          <p:cNvPicPr preferRelativeResize="0"/>
          <p:nvPr/>
        </p:nvPicPr>
        <p:blipFill>
          <a:blip r:embed="rId3">
            <a:alphaModFix/>
          </a:blip>
          <a:stretch>
            <a:fillRect/>
          </a:stretch>
        </p:blipFill>
        <p:spPr>
          <a:xfrm>
            <a:off x="4191974" y="517100"/>
            <a:ext cx="4762299" cy="2554825"/>
          </a:xfrm>
          <a:prstGeom prst="rect">
            <a:avLst/>
          </a:prstGeom>
          <a:noFill/>
          <a:ln>
            <a:noFill/>
          </a:ln>
        </p:spPr>
      </p:pic>
      <p:sp>
        <p:nvSpPr>
          <p:cNvPr id="142" name="Google Shape;142;p15"/>
          <p:cNvSpPr txBox="1"/>
          <p:nvPr/>
        </p:nvSpPr>
        <p:spPr>
          <a:xfrm>
            <a:off x="309775" y="656325"/>
            <a:ext cx="3700500" cy="2385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00">
                <a:solidFill>
                  <a:srgbClr val="0000FF"/>
                </a:solidFill>
                <a:latin typeface="Calibri"/>
                <a:ea typeface="Calibri"/>
                <a:cs typeface="Calibri"/>
                <a:sym typeface="Calibri"/>
              </a:rPr>
              <a:t>Mainframe(Centralized):</a:t>
            </a:r>
            <a:endParaRPr sz="1000">
              <a:latin typeface="Calibri"/>
              <a:ea typeface="Calibri"/>
              <a:cs typeface="Calibri"/>
              <a:sym typeface="Calibri"/>
            </a:endParaRPr>
          </a:p>
          <a:p>
            <a:pPr indent="0" lvl="0" marL="0" rtl="0" algn="l">
              <a:spcBef>
                <a:spcPts val="0"/>
              </a:spcBef>
              <a:spcAft>
                <a:spcPts val="0"/>
              </a:spcAft>
              <a:buNone/>
            </a:pPr>
            <a:r>
              <a:rPr lang="en" sz="1000">
                <a:solidFill>
                  <a:srgbClr val="0000FF"/>
                </a:solidFill>
                <a:latin typeface="Calibri"/>
                <a:ea typeface="Calibri"/>
                <a:cs typeface="Calibri"/>
                <a:sym typeface="Calibri"/>
              </a:rPr>
              <a:t>what:</a:t>
            </a:r>
            <a:r>
              <a:rPr lang="en" sz="900">
                <a:solidFill>
                  <a:srgbClr val="0000FF"/>
                </a:solidFill>
                <a:highlight>
                  <a:srgbClr val="FFFFFF"/>
                </a:highlight>
              </a:rPr>
              <a:t> </a:t>
            </a:r>
            <a:r>
              <a:rPr lang="en" sz="900">
                <a:solidFill>
                  <a:srgbClr val="273239"/>
                </a:solidFill>
                <a:highlight>
                  <a:srgbClr val="FFFFFF"/>
                </a:highlight>
              </a:rPr>
              <a:t>highly powerful and reliable computing machines, responsible for handling large data such as massive input-output operations. </a:t>
            </a:r>
            <a:endParaRPr sz="900">
              <a:solidFill>
                <a:srgbClr val="273239"/>
              </a:solidFill>
              <a:highlight>
                <a:srgbClr val="FFFFFF"/>
              </a:highlight>
            </a:endParaRPr>
          </a:p>
          <a:p>
            <a:pPr indent="0" lvl="0" marL="0" rtl="0" algn="l">
              <a:spcBef>
                <a:spcPts val="1000"/>
              </a:spcBef>
              <a:spcAft>
                <a:spcPts val="0"/>
              </a:spcAft>
              <a:buNone/>
            </a:pPr>
            <a:r>
              <a:rPr lang="en" sz="1000">
                <a:solidFill>
                  <a:srgbClr val="0000FF"/>
                </a:solidFill>
                <a:latin typeface="Calibri"/>
                <a:ea typeface="Calibri"/>
                <a:cs typeface="Calibri"/>
                <a:sym typeface="Calibri"/>
              </a:rPr>
              <a:t>Why:</a:t>
            </a:r>
            <a:r>
              <a:rPr lang="en" sz="900">
                <a:solidFill>
                  <a:srgbClr val="273239"/>
                </a:solidFill>
                <a:highlight>
                  <a:srgbClr val="FFFFFF"/>
                </a:highlight>
              </a:rPr>
              <a:t> lack of internet and personal PC/servers, a centralized high computing machin used for computing by multiple users. </a:t>
            </a:r>
            <a:endParaRPr sz="900">
              <a:solidFill>
                <a:srgbClr val="273239"/>
              </a:solidFill>
              <a:highlight>
                <a:srgbClr val="FFFFFF"/>
              </a:highlight>
            </a:endParaRPr>
          </a:p>
          <a:p>
            <a:pPr indent="0" lvl="0" marL="0" rtl="0" algn="l">
              <a:lnSpc>
                <a:spcPct val="150000"/>
              </a:lnSpc>
              <a:spcBef>
                <a:spcPts val="1000"/>
              </a:spcBef>
              <a:spcAft>
                <a:spcPts val="0"/>
              </a:spcAft>
              <a:buNone/>
            </a:pPr>
            <a:r>
              <a:rPr lang="en" sz="1000">
                <a:solidFill>
                  <a:srgbClr val="0000FF"/>
                </a:solidFill>
                <a:latin typeface="Calibri"/>
                <a:ea typeface="Calibri"/>
                <a:cs typeface="Calibri"/>
                <a:sym typeface="Calibri"/>
              </a:rPr>
              <a:t>Client-Server</a:t>
            </a:r>
            <a:r>
              <a:rPr lang="en" sz="1000">
                <a:solidFill>
                  <a:srgbClr val="0000FF"/>
                </a:solidFill>
                <a:latin typeface="Calibri"/>
                <a:ea typeface="Calibri"/>
                <a:cs typeface="Calibri"/>
                <a:sym typeface="Calibri"/>
              </a:rPr>
              <a:t>(Distributed)</a:t>
            </a:r>
            <a:r>
              <a:rPr lang="en" sz="1000">
                <a:solidFill>
                  <a:srgbClr val="0000FF"/>
                </a:solidFill>
                <a:latin typeface="Calibri"/>
                <a:ea typeface="Calibri"/>
                <a:cs typeface="Calibri"/>
                <a:sym typeface="Calibri"/>
              </a:rPr>
              <a:t>: </a:t>
            </a:r>
            <a:endParaRPr sz="1000">
              <a:solidFill>
                <a:srgbClr val="0000FF"/>
              </a:solidFill>
              <a:latin typeface="Calibri"/>
              <a:ea typeface="Calibri"/>
              <a:cs typeface="Calibri"/>
              <a:sym typeface="Calibri"/>
            </a:endParaRPr>
          </a:p>
          <a:p>
            <a:pPr indent="0" lvl="0" marL="0" rtl="0" algn="l">
              <a:spcBef>
                <a:spcPts val="0"/>
              </a:spcBef>
              <a:spcAft>
                <a:spcPts val="0"/>
              </a:spcAft>
              <a:buNone/>
            </a:pPr>
            <a:r>
              <a:rPr lang="en" sz="1000">
                <a:solidFill>
                  <a:srgbClr val="0000FF"/>
                </a:solidFill>
                <a:latin typeface="Calibri"/>
                <a:ea typeface="Calibri"/>
                <a:cs typeface="Calibri"/>
                <a:sym typeface="Calibri"/>
              </a:rPr>
              <a:t>What: </a:t>
            </a:r>
            <a:r>
              <a:rPr lang="en" sz="1000">
                <a:latin typeface="Calibri"/>
                <a:ea typeface="Calibri"/>
                <a:cs typeface="Calibri"/>
                <a:sym typeface="Calibri"/>
              </a:rPr>
              <a:t>A client server </a:t>
            </a:r>
            <a:r>
              <a:rPr lang="en" sz="1000">
                <a:latin typeface="Calibri"/>
                <a:ea typeface="Calibri"/>
                <a:cs typeface="Calibri"/>
                <a:sym typeface="Calibri"/>
              </a:rPr>
              <a:t>architecture</a:t>
            </a:r>
            <a:r>
              <a:rPr lang="en" sz="1000">
                <a:latin typeface="Calibri"/>
                <a:ea typeface="Calibri"/>
                <a:cs typeface="Calibri"/>
                <a:sym typeface="Calibri"/>
              </a:rPr>
              <a:t> for data </a:t>
            </a:r>
            <a:r>
              <a:rPr lang="en" sz="1000">
                <a:latin typeface="Calibri"/>
                <a:ea typeface="Calibri"/>
                <a:cs typeface="Calibri"/>
                <a:sym typeface="Calibri"/>
              </a:rPr>
              <a:t>produced</a:t>
            </a:r>
            <a:r>
              <a:rPr lang="en" sz="1000">
                <a:latin typeface="Calibri"/>
                <a:ea typeface="Calibri"/>
                <a:cs typeface="Calibri"/>
                <a:sym typeface="Calibri"/>
              </a:rPr>
              <a:t> by clients and processed by remote servers over internet.</a:t>
            </a:r>
            <a:endParaRPr sz="1000">
              <a:latin typeface="Calibri"/>
              <a:ea typeface="Calibri"/>
              <a:cs typeface="Calibri"/>
              <a:sym typeface="Calibri"/>
            </a:endParaRPr>
          </a:p>
          <a:p>
            <a:pPr indent="0" lvl="0" marL="0" rtl="0" algn="l">
              <a:spcBef>
                <a:spcPts val="1000"/>
              </a:spcBef>
              <a:spcAft>
                <a:spcPts val="1000"/>
              </a:spcAft>
              <a:buNone/>
            </a:pPr>
            <a:r>
              <a:rPr lang="en" sz="1000">
                <a:solidFill>
                  <a:srgbClr val="0000FF"/>
                </a:solidFill>
                <a:latin typeface="Calibri"/>
                <a:ea typeface="Calibri"/>
                <a:cs typeface="Calibri"/>
                <a:sym typeface="Calibri"/>
              </a:rPr>
              <a:t>Why:</a:t>
            </a:r>
            <a:r>
              <a:rPr lang="en" sz="1000">
                <a:latin typeface="Calibri"/>
                <a:ea typeface="Calibri"/>
                <a:cs typeface="Calibri"/>
                <a:sym typeface="Calibri"/>
              </a:rPr>
              <a:t> Internet evolve and organization setup their data center to process user data in secure way, not in shared machine like mainframe.</a:t>
            </a:r>
            <a:endParaRPr sz="1000">
              <a:latin typeface="Calibri"/>
              <a:ea typeface="Calibri"/>
              <a:cs typeface="Calibri"/>
              <a:sym typeface="Calibri"/>
            </a:endParaRPr>
          </a:p>
        </p:txBody>
      </p:sp>
      <p:sp>
        <p:nvSpPr>
          <p:cNvPr id="143" name="Google Shape;143;p15"/>
          <p:cNvSpPr txBox="1"/>
          <p:nvPr/>
        </p:nvSpPr>
        <p:spPr>
          <a:xfrm>
            <a:off x="336150" y="2916225"/>
            <a:ext cx="8319300" cy="2457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00">
                <a:solidFill>
                  <a:srgbClr val="0000FF"/>
                </a:solidFill>
                <a:latin typeface="Calibri"/>
                <a:ea typeface="Calibri"/>
                <a:cs typeface="Calibri"/>
                <a:sym typeface="Calibri"/>
              </a:rPr>
              <a:t>Cloud Computing(Centralized):</a:t>
            </a:r>
            <a:r>
              <a:rPr lang="en" sz="1000">
                <a:latin typeface="Calibri"/>
                <a:ea typeface="Calibri"/>
                <a:cs typeface="Calibri"/>
                <a:sym typeface="Calibri"/>
              </a:rPr>
              <a:t> </a:t>
            </a:r>
            <a:endParaRPr sz="1000">
              <a:latin typeface="Calibri"/>
              <a:ea typeface="Calibri"/>
              <a:cs typeface="Calibri"/>
              <a:sym typeface="Calibri"/>
            </a:endParaRPr>
          </a:p>
          <a:p>
            <a:pPr indent="0" lvl="0" marL="0" rtl="0" algn="l">
              <a:spcBef>
                <a:spcPts val="0"/>
              </a:spcBef>
              <a:spcAft>
                <a:spcPts val="0"/>
              </a:spcAft>
              <a:buNone/>
            </a:pPr>
            <a:r>
              <a:rPr lang="en" sz="1000">
                <a:solidFill>
                  <a:srgbClr val="0000FF"/>
                </a:solidFill>
                <a:latin typeface="Calibri"/>
                <a:ea typeface="Calibri"/>
                <a:cs typeface="Calibri"/>
                <a:sym typeface="Calibri"/>
              </a:rPr>
              <a:t>What:</a:t>
            </a:r>
            <a:r>
              <a:rPr lang="en" sz="1000">
                <a:latin typeface="Calibri"/>
                <a:ea typeface="Calibri"/>
                <a:cs typeface="Calibri"/>
                <a:sym typeface="Calibri"/>
              </a:rPr>
              <a:t> centralized servers pools to do commuting, offered as service to organizations and public by providers</a:t>
            </a:r>
            <a:endParaRPr sz="1000">
              <a:latin typeface="Calibri"/>
              <a:ea typeface="Calibri"/>
              <a:cs typeface="Calibri"/>
              <a:sym typeface="Calibri"/>
            </a:endParaRPr>
          </a:p>
          <a:p>
            <a:pPr indent="0" lvl="0" marL="0" rtl="0" algn="l">
              <a:spcBef>
                <a:spcPts val="1000"/>
              </a:spcBef>
              <a:spcAft>
                <a:spcPts val="0"/>
              </a:spcAft>
              <a:buNone/>
            </a:pPr>
            <a:r>
              <a:rPr lang="en" sz="1000">
                <a:solidFill>
                  <a:srgbClr val="0000FF"/>
                </a:solidFill>
                <a:latin typeface="Calibri"/>
                <a:ea typeface="Calibri"/>
                <a:cs typeface="Calibri"/>
                <a:sym typeface="Calibri"/>
              </a:rPr>
              <a:t>Why</a:t>
            </a:r>
            <a:r>
              <a:rPr lang="en" sz="1000">
                <a:latin typeface="Calibri"/>
                <a:ea typeface="Calibri"/>
                <a:cs typeface="Calibri"/>
                <a:sym typeface="Calibri"/>
              </a:rPr>
              <a:t>: client server has problem that each enterprise has to maintain infra/IT, with cloud it is reduced and offered flexibilities like pay as you go model.</a:t>
            </a:r>
            <a:endParaRPr sz="1000">
              <a:latin typeface="Calibri"/>
              <a:ea typeface="Calibri"/>
              <a:cs typeface="Calibri"/>
              <a:sym typeface="Calibri"/>
            </a:endParaRPr>
          </a:p>
          <a:p>
            <a:pPr indent="0" lvl="0" marL="0" rtl="0" algn="l">
              <a:lnSpc>
                <a:spcPct val="150000"/>
              </a:lnSpc>
              <a:spcBef>
                <a:spcPts val="1000"/>
              </a:spcBef>
              <a:spcAft>
                <a:spcPts val="0"/>
              </a:spcAft>
              <a:buNone/>
            </a:pPr>
            <a:r>
              <a:rPr lang="en" sz="1000">
                <a:solidFill>
                  <a:srgbClr val="0000FF"/>
                </a:solidFill>
                <a:latin typeface="Calibri"/>
                <a:ea typeface="Calibri"/>
                <a:cs typeface="Calibri"/>
                <a:sym typeface="Calibri"/>
              </a:rPr>
              <a:t>Edge Computing(Distributed)</a:t>
            </a:r>
            <a:r>
              <a:rPr lang="en" sz="1000">
                <a:latin typeface="Calibri"/>
                <a:ea typeface="Calibri"/>
                <a:cs typeface="Calibri"/>
                <a:sym typeface="Calibri"/>
              </a:rPr>
              <a:t>: </a:t>
            </a:r>
            <a:endParaRPr sz="1000">
              <a:latin typeface="Calibri"/>
              <a:ea typeface="Calibri"/>
              <a:cs typeface="Calibri"/>
              <a:sym typeface="Calibri"/>
            </a:endParaRPr>
          </a:p>
          <a:p>
            <a:pPr indent="0" lvl="0" marL="0" rtl="0" algn="l">
              <a:spcBef>
                <a:spcPts val="0"/>
              </a:spcBef>
              <a:spcAft>
                <a:spcPts val="0"/>
              </a:spcAft>
              <a:buNone/>
            </a:pPr>
            <a:r>
              <a:rPr lang="en" sz="1000">
                <a:solidFill>
                  <a:srgbClr val="0000FF"/>
                </a:solidFill>
                <a:latin typeface="Calibri"/>
                <a:ea typeface="Calibri"/>
                <a:cs typeface="Calibri"/>
                <a:sym typeface="Calibri"/>
              </a:rPr>
              <a:t>What:</a:t>
            </a:r>
            <a:r>
              <a:rPr lang="en" sz="1000">
                <a:latin typeface="Calibri"/>
                <a:ea typeface="Calibri"/>
                <a:cs typeface="Calibri"/>
                <a:sym typeface="Calibri"/>
              </a:rPr>
              <a:t> Compute, storage and networking resource are placed near to users.</a:t>
            </a:r>
            <a:endParaRPr sz="1000">
              <a:latin typeface="Calibri"/>
              <a:ea typeface="Calibri"/>
              <a:cs typeface="Calibri"/>
              <a:sym typeface="Calibri"/>
            </a:endParaRPr>
          </a:p>
          <a:p>
            <a:pPr indent="0" lvl="0" marL="0" rtl="0" algn="l">
              <a:spcBef>
                <a:spcPts val="1000"/>
              </a:spcBef>
              <a:spcAft>
                <a:spcPts val="0"/>
              </a:spcAft>
              <a:buNone/>
            </a:pPr>
            <a:r>
              <a:rPr lang="en" sz="1000">
                <a:solidFill>
                  <a:srgbClr val="0000FF"/>
                </a:solidFill>
                <a:latin typeface="Calibri"/>
                <a:ea typeface="Calibri"/>
                <a:cs typeface="Calibri"/>
                <a:sym typeface="Calibri"/>
              </a:rPr>
              <a:t>Why:</a:t>
            </a:r>
            <a:r>
              <a:rPr lang="en" sz="1000">
                <a:latin typeface="Calibri"/>
                <a:ea typeface="Calibri"/>
                <a:cs typeface="Calibri"/>
                <a:sym typeface="Calibri"/>
              </a:rPr>
              <a:t> with evolving technologies like 5G, emerging use cases like auto driving and latency sensitive  apps like AR/VR/MR, gaming etc. need computing near to data produce and meantime provide cloud level flexibilities like scaling, flexibility. </a:t>
            </a:r>
            <a:endParaRPr sz="1000">
              <a:latin typeface="Calibri"/>
              <a:ea typeface="Calibri"/>
              <a:cs typeface="Calibri"/>
              <a:sym typeface="Calibri"/>
            </a:endParaRPr>
          </a:p>
          <a:p>
            <a:pPr indent="0" lvl="0" marL="0" rtl="0" algn="l">
              <a:spcBef>
                <a:spcPts val="1000"/>
              </a:spcBef>
              <a:spcAft>
                <a:spcPts val="0"/>
              </a:spcAft>
              <a:buNone/>
            </a:pPr>
            <a:r>
              <a:rPr b="1" lang="en" sz="1200">
                <a:solidFill>
                  <a:srgbClr val="FF0000"/>
                </a:solidFill>
                <a:latin typeface="Calibri"/>
                <a:ea typeface="Calibri"/>
                <a:cs typeface="Calibri"/>
                <a:sym typeface="Calibri"/>
              </a:rPr>
              <a:t>Cloud and Edge will co-exist and Edge computing is not replacement of cloud.	</a:t>
            </a:r>
            <a:r>
              <a:rPr lang="en" sz="1000">
                <a:latin typeface="Calibri"/>
                <a:ea typeface="Calibri"/>
                <a:cs typeface="Calibri"/>
                <a:sym typeface="Calibri"/>
              </a:rPr>
              <a:t> </a:t>
            </a:r>
            <a:endParaRPr sz="1000">
              <a:latin typeface="Calibri"/>
              <a:ea typeface="Calibri"/>
              <a:cs typeface="Calibri"/>
              <a:sym typeface="Calibri"/>
            </a:endParaRPr>
          </a:p>
          <a:p>
            <a:pPr indent="0" lvl="0" marL="0" rtl="0" algn="l">
              <a:spcBef>
                <a:spcPts val="1000"/>
              </a:spcBef>
              <a:spcAft>
                <a:spcPts val="0"/>
              </a:spcAft>
              <a:buNone/>
            </a:pPr>
            <a:r>
              <a:t/>
            </a:r>
            <a:endParaRPr>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2"/>
          <p:cNvSpPr txBox="1"/>
          <p:nvPr>
            <p:ph type="title"/>
          </p:nvPr>
        </p:nvSpPr>
        <p:spPr>
          <a:xfrm>
            <a:off x="235500" y="140225"/>
            <a:ext cx="8795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200"/>
              <a:t>Azure IOT </a:t>
            </a:r>
            <a:r>
              <a:rPr lang="en" sz="2200"/>
              <a:t>Use Case: IoT device connectivity for healthcare facilities</a:t>
            </a:r>
            <a:endParaRPr sz="2200"/>
          </a:p>
          <a:p>
            <a:pPr indent="0" lvl="0" marL="0" rtl="0" algn="l">
              <a:spcBef>
                <a:spcPts val="0"/>
              </a:spcBef>
              <a:spcAft>
                <a:spcPts val="0"/>
              </a:spcAft>
              <a:buClr>
                <a:schemeClr val="dk1"/>
              </a:buClr>
              <a:buSzPts val="1100"/>
              <a:buFont typeface="Arial"/>
              <a:buNone/>
            </a:pPr>
            <a:r>
              <a:t/>
            </a:r>
            <a:endParaRPr sz="2200"/>
          </a:p>
          <a:p>
            <a:pPr indent="0" lvl="0" marL="0" rtl="0" algn="l">
              <a:spcBef>
                <a:spcPts val="0"/>
              </a:spcBef>
              <a:spcAft>
                <a:spcPts val="0"/>
              </a:spcAft>
              <a:buNone/>
            </a:pPr>
            <a:r>
              <a:t/>
            </a:r>
            <a:endParaRPr sz="2200"/>
          </a:p>
        </p:txBody>
      </p:sp>
      <p:sp>
        <p:nvSpPr>
          <p:cNvPr id="353" name="Google Shape;353;p42"/>
          <p:cNvSpPr txBox="1"/>
          <p:nvPr>
            <p:ph idx="1" type="body"/>
          </p:nvPr>
        </p:nvSpPr>
        <p:spPr>
          <a:xfrm>
            <a:off x="311700" y="542875"/>
            <a:ext cx="4260300" cy="3990900"/>
          </a:xfrm>
          <a:prstGeom prst="rect">
            <a:avLst/>
          </a:prstGeom>
        </p:spPr>
        <p:txBody>
          <a:bodyPr anchorCtr="0" anchor="t" bIns="91425" lIns="91425" spcFirstLastPara="1" rIns="91425" wrap="square" tIns="91425">
            <a:noAutofit/>
          </a:bodyPr>
          <a:lstStyle/>
          <a:p>
            <a:pPr indent="-288925" lvl="0" marL="269999" rtl="0" algn="l">
              <a:lnSpc>
                <a:spcPct val="80000"/>
              </a:lnSpc>
              <a:spcBef>
                <a:spcPts val="1000"/>
              </a:spcBef>
              <a:spcAft>
                <a:spcPts val="0"/>
              </a:spcAft>
              <a:buClr>
                <a:srgbClr val="171717"/>
              </a:buClr>
              <a:buSzPts val="950"/>
              <a:buAutoNum type="arabicPeriod"/>
            </a:pPr>
            <a:r>
              <a:rPr lang="en" sz="950">
                <a:solidFill>
                  <a:srgbClr val="171717"/>
                </a:solidFill>
                <a:highlight>
                  <a:srgbClr val="FFFFFF"/>
                </a:highlight>
              </a:rPr>
              <a:t>Hospital buildings use various connected devices to monitor both patient health and facility performance.</a:t>
            </a:r>
            <a:endParaRPr sz="950">
              <a:solidFill>
                <a:srgbClr val="171717"/>
              </a:solidFill>
              <a:highlight>
                <a:srgbClr val="FFFFFF"/>
              </a:highlight>
            </a:endParaRPr>
          </a:p>
          <a:p>
            <a:pPr indent="-240325" lvl="1" marL="450000" rtl="0" algn="l">
              <a:lnSpc>
                <a:spcPct val="80000"/>
              </a:lnSpc>
              <a:spcBef>
                <a:spcPts val="2400"/>
              </a:spcBef>
              <a:spcAft>
                <a:spcPts val="0"/>
              </a:spcAft>
              <a:buClr>
                <a:srgbClr val="171717"/>
              </a:buClr>
              <a:buSzPts val="950"/>
              <a:buChar char="○"/>
            </a:pPr>
            <a:r>
              <a:rPr lang="en" sz="950">
                <a:solidFill>
                  <a:srgbClr val="171717"/>
                </a:solidFill>
                <a:highlight>
                  <a:srgbClr val="FFFFFF"/>
                </a:highlight>
              </a:rPr>
              <a:t>Health-tracking devices include patient monitors, CT scanners, and blood pressure monitors.</a:t>
            </a:r>
            <a:endParaRPr sz="950">
              <a:solidFill>
                <a:srgbClr val="171717"/>
              </a:solidFill>
              <a:highlight>
                <a:srgbClr val="FFFFFF"/>
              </a:highlight>
            </a:endParaRPr>
          </a:p>
          <a:p>
            <a:pPr indent="-240325" lvl="1" marL="450000" rtl="0" algn="l">
              <a:lnSpc>
                <a:spcPct val="80000"/>
              </a:lnSpc>
              <a:spcBef>
                <a:spcPts val="1000"/>
              </a:spcBef>
              <a:spcAft>
                <a:spcPts val="0"/>
              </a:spcAft>
              <a:buClr>
                <a:srgbClr val="171717"/>
              </a:buClr>
              <a:buSzPts val="950"/>
              <a:buChar char="○"/>
            </a:pPr>
            <a:r>
              <a:rPr lang="en" sz="950">
                <a:solidFill>
                  <a:srgbClr val="171717"/>
                </a:solidFill>
                <a:highlight>
                  <a:srgbClr val="FFFFFF"/>
                </a:highlight>
              </a:rPr>
              <a:t>Building safety and quality devices include air quality and building temperature sensors.</a:t>
            </a:r>
            <a:endParaRPr sz="950">
              <a:solidFill>
                <a:srgbClr val="171717"/>
              </a:solidFill>
              <a:highlight>
                <a:srgbClr val="FFFFFF"/>
              </a:highlight>
            </a:endParaRPr>
          </a:p>
          <a:p>
            <a:pPr indent="-288925" lvl="0" marL="269999" rtl="0" algn="l">
              <a:lnSpc>
                <a:spcPct val="80000"/>
              </a:lnSpc>
              <a:spcBef>
                <a:spcPts val="1000"/>
              </a:spcBef>
              <a:spcAft>
                <a:spcPts val="0"/>
              </a:spcAft>
              <a:buClr>
                <a:srgbClr val="171717"/>
              </a:buClr>
              <a:buSzPts val="950"/>
              <a:buAutoNum type="arabicPeriod"/>
            </a:pPr>
            <a:r>
              <a:rPr lang="en" sz="950">
                <a:solidFill>
                  <a:srgbClr val="171717"/>
                </a:solidFill>
                <a:highlight>
                  <a:srgbClr val="FFFFFF"/>
                </a:highlight>
              </a:rPr>
              <a:t>The patient health and building monitoring devices send data to LTE or 5G RAN devices.</a:t>
            </a:r>
            <a:endParaRPr sz="950">
              <a:solidFill>
                <a:srgbClr val="171717"/>
              </a:solidFill>
              <a:highlight>
                <a:srgbClr val="FFFFFF"/>
              </a:highlight>
            </a:endParaRPr>
          </a:p>
          <a:p>
            <a:pPr indent="-288925" lvl="0" marL="269999" rtl="0" algn="l">
              <a:lnSpc>
                <a:spcPct val="80000"/>
              </a:lnSpc>
              <a:spcBef>
                <a:spcPts val="1000"/>
              </a:spcBef>
              <a:spcAft>
                <a:spcPts val="0"/>
              </a:spcAft>
              <a:buClr>
                <a:srgbClr val="171717"/>
              </a:buClr>
              <a:buSzPts val="950"/>
              <a:buAutoNum type="arabicPeriod"/>
            </a:pPr>
            <a:r>
              <a:rPr lang="en" sz="950">
                <a:solidFill>
                  <a:srgbClr val="171717"/>
                </a:solidFill>
                <a:highlight>
                  <a:srgbClr val="FFFFFF"/>
                </a:highlight>
              </a:rPr>
              <a:t>The 5G or LTE radios in the hospitals forward the data to the 5G or LTE packet cores running on the edge servers. The edge servers can be Azure Stack Edge or any Azure Arc-enabled servers.</a:t>
            </a:r>
            <a:endParaRPr sz="950">
              <a:solidFill>
                <a:srgbClr val="171717"/>
              </a:solidFill>
              <a:highlight>
                <a:srgbClr val="FFFFFF"/>
              </a:highlight>
            </a:endParaRPr>
          </a:p>
          <a:p>
            <a:pPr indent="-288925" lvl="0" marL="269999" rtl="0" algn="l">
              <a:lnSpc>
                <a:spcPct val="80000"/>
              </a:lnSpc>
              <a:spcBef>
                <a:spcPts val="1000"/>
              </a:spcBef>
              <a:spcAft>
                <a:spcPts val="0"/>
              </a:spcAft>
              <a:buClr>
                <a:srgbClr val="171717"/>
              </a:buClr>
              <a:buSzPts val="950"/>
              <a:buAutoNum type="arabicPeriod"/>
            </a:pPr>
            <a:r>
              <a:rPr lang="en" sz="950">
                <a:solidFill>
                  <a:srgbClr val="171717"/>
                </a:solidFill>
                <a:highlight>
                  <a:srgbClr val="FFFFFF"/>
                </a:highlight>
              </a:rPr>
              <a:t>On the edge servers, the IoT Edge runtime can preprocess data before sending it to Azure for further analysis.</a:t>
            </a:r>
            <a:endParaRPr sz="950">
              <a:solidFill>
                <a:srgbClr val="171717"/>
              </a:solidFill>
              <a:highlight>
                <a:srgbClr val="FFFFFF"/>
              </a:highlight>
            </a:endParaRPr>
          </a:p>
          <a:p>
            <a:pPr indent="-288925" lvl="0" marL="269999" rtl="0" algn="l">
              <a:lnSpc>
                <a:spcPct val="80000"/>
              </a:lnSpc>
              <a:spcBef>
                <a:spcPts val="1000"/>
              </a:spcBef>
              <a:spcAft>
                <a:spcPts val="0"/>
              </a:spcAft>
              <a:buClr>
                <a:srgbClr val="171717"/>
              </a:buClr>
              <a:buSzPts val="950"/>
              <a:buAutoNum type="arabicPeriod"/>
            </a:pPr>
            <a:r>
              <a:rPr lang="en" sz="950">
                <a:solidFill>
                  <a:srgbClr val="171717"/>
                </a:solidFill>
                <a:highlight>
                  <a:srgbClr val="FFFFFF"/>
                </a:highlight>
              </a:rPr>
              <a:t>In the cloud, Azure IoT Hub ingests data quickly and securely, and sends it to Azure Machine Learning.</a:t>
            </a:r>
            <a:endParaRPr sz="950">
              <a:solidFill>
                <a:srgbClr val="171717"/>
              </a:solidFill>
              <a:highlight>
                <a:srgbClr val="FFFFFF"/>
              </a:highlight>
            </a:endParaRPr>
          </a:p>
          <a:p>
            <a:pPr indent="-288925" lvl="0" marL="269999" rtl="0" algn="l">
              <a:lnSpc>
                <a:spcPct val="80000"/>
              </a:lnSpc>
              <a:spcBef>
                <a:spcPts val="1000"/>
              </a:spcBef>
              <a:spcAft>
                <a:spcPts val="0"/>
              </a:spcAft>
              <a:buClr>
                <a:srgbClr val="171717"/>
              </a:buClr>
              <a:buSzPts val="950"/>
              <a:buAutoNum type="arabicPeriod"/>
            </a:pPr>
            <a:r>
              <a:rPr lang="en" sz="950">
                <a:solidFill>
                  <a:srgbClr val="171717"/>
                </a:solidFill>
                <a:highlight>
                  <a:srgbClr val="FFFFFF"/>
                </a:highlight>
              </a:rPr>
              <a:t>Azure Machine Learning incorporates the new data to further optimize the model that controls the smart building settings.</a:t>
            </a:r>
            <a:endParaRPr sz="950">
              <a:solidFill>
                <a:srgbClr val="171717"/>
              </a:solidFill>
              <a:highlight>
                <a:srgbClr val="FFFFFF"/>
              </a:highlight>
            </a:endParaRPr>
          </a:p>
          <a:p>
            <a:pPr indent="-288925" lvl="0" marL="269999" rtl="0" algn="l">
              <a:lnSpc>
                <a:spcPct val="80000"/>
              </a:lnSpc>
              <a:spcBef>
                <a:spcPts val="1000"/>
              </a:spcBef>
              <a:spcAft>
                <a:spcPts val="0"/>
              </a:spcAft>
              <a:buClr>
                <a:srgbClr val="171717"/>
              </a:buClr>
              <a:buSzPts val="950"/>
              <a:buAutoNum type="arabicPeriod"/>
            </a:pPr>
            <a:r>
              <a:rPr b="1" lang="en" sz="950">
                <a:solidFill>
                  <a:srgbClr val="171717"/>
                </a:solidFill>
                <a:highlight>
                  <a:srgbClr val="FFFFFF"/>
                </a:highlight>
              </a:rPr>
              <a:t>Data from Azure IoT Hub also feeds into Azure Digital Twins, which provides a map of the hospitals' networked IoT devices as a virtual simulation.</a:t>
            </a:r>
            <a:endParaRPr b="1" sz="950">
              <a:solidFill>
                <a:srgbClr val="171717"/>
              </a:solidFill>
              <a:highlight>
                <a:srgbClr val="FFFFFF"/>
              </a:highlight>
            </a:endParaRPr>
          </a:p>
          <a:p>
            <a:pPr indent="-288925" lvl="0" marL="269999" rtl="0" algn="l">
              <a:lnSpc>
                <a:spcPct val="80000"/>
              </a:lnSpc>
              <a:spcBef>
                <a:spcPts val="1000"/>
              </a:spcBef>
              <a:spcAft>
                <a:spcPts val="0"/>
              </a:spcAft>
              <a:buClr>
                <a:srgbClr val="171717"/>
              </a:buClr>
              <a:buSzPts val="950"/>
              <a:buAutoNum type="arabicPeriod"/>
            </a:pPr>
            <a:r>
              <a:rPr lang="en" sz="950">
                <a:solidFill>
                  <a:srgbClr val="171717"/>
                </a:solidFill>
                <a:highlight>
                  <a:srgbClr val="FFFFFF"/>
                </a:highlight>
              </a:rPr>
              <a:t>Data also feeds into Azure Time Series Insights, which can analyze patient health over a period of time, or treatment efficacy over several hospitals. Time Series Insights also offers a visualization layer to aid in decision-making.</a:t>
            </a:r>
            <a:endParaRPr sz="950">
              <a:solidFill>
                <a:srgbClr val="171717"/>
              </a:solidFill>
              <a:highlight>
                <a:srgbClr val="FFFFFF"/>
              </a:highlight>
            </a:endParaRPr>
          </a:p>
          <a:p>
            <a:pPr indent="-288925" lvl="0" marL="269999" rtl="0" algn="l">
              <a:lnSpc>
                <a:spcPct val="80000"/>
              </a:lnSpc>
              <a:spcBef>
                <a:spcPts val="1000"/>
              </a:spcBef>
              <a:spcAft>
                <a:spcPts val="2400"/>
              </a:spcAft>
              <a:buClr>
                <a:srgbClr val="171717"/>
              </a:buClr>
              <a:buSzPts val="950"/>
              <a:buAutoNum type="arabicPeriod"/>
            </a:pPr>
            <a:r>
              <a:rPr lang="en" sz="950">
                <a:solidFill>
                  <a:srgbClr val="171717"/>
                </a:solidFill>
                <a:highlight>
                  <a:srgbClr val="FFFFFF"/>
                </a:highlight>
              </a:rPr>
              <a:t>All the data is stored in Azure Data Lake Storage, which can store data of any format and size.</a:t>
            </a:r>
            <a:endParaRPr sz="1325"/>
          </a:p>
        </p:txBody>
      </p:sp>
      <p:pic>
        <p:nvPicPr>
          <p:cNvPr id="354" name="Google Shape;354;p42"/>
          <p:cNvPicPr preferRelativeResize="0"/>
          <p:nvPr/>
        </p:nvPicPr>
        <p:blipFill>
          <a:blip r:embed="rId3">
            <a:alphaModFix/>
          </a:blip>
          <a:stretch>
            <a:fillRect/>
          </a:stretch>
        </p:blipFill>
        <p:spPr>
          <a:xfrm>
            <a:off x="4572000" y="1643737"/>
            <a:ext cx="4571999" cy="24338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3"/>
          <p:cNvSpPr txBox="1"/>
          <p:nvPr>
            <p:ph type="title"/>
          </p:nvPr>
        </p:nvSpPr>
        <p:spPr>
          <a:xfrm>
            <a:off x="855775" y="2047225"/>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Siemens: Edge computing platform</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4"/>
          <p:cNvSpPr txBox="1"/>
          <p:nvPr>
            <p:ph type="title"/>
          </p:nvPr>
        </p:nvSpPr>
        <p:spPr>
          <a:xfrm>
            <a:off x="385475" y="190500"/>
            <a:ext cx="8273100" cy="58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Siemens Edge platform(On-Prem Industrial IOT Edge)</a:t>
            </a:r>
            <a:endParaRPr sz="2400"/>
          </a:p>
        </p:txBody>
      </p:sp>
      <p:pic>
        <p:nvPicPr>
          <p:cNvPr id="365" name="Google Shape;365;p44"/>
          <p:cNvPicPr preferRelativeResize="0"/>
          <p:nvPr/>
        </p:nvPicPr>
        <p:blipFill>
          <a:blip r:embed="rId3">
            <a:alphaModFix/>
          </a:blip>
          <a:stretch>
            <a:fillRect/>
          </a:stretch>
        </p:blipFill>
        <p:spPr>
          <a:xfrm>
            <a:off x="3007826" y="2025350"/>
            <a:ext cx="5836899" cy="2470324"/>
          </a:xfrm>
          <a:prstGeom prst="rect">
            <a:avLst/>
          </a:prstGeom>
          <a:noFill/>
          <a:ln>
            <a:noFill/>
          </a:ln>
        </p:spPr>
      </p:pic>
      <p:sp>
        <p:nvSpPr>
          <p:cNvPr id="366" name="Google Shape;366;p44"/>
          <p:cNvSpPr txBox="1"/>
          <p:nvPr/>
        </p:nvSpPr>
        <p:spPr>
          <a:xfrm>
            <a:off x="102575" y="631675"/>
            <a:ext cx="8479800" cy="11160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0"/>
              </a:spcBef>
              <a:spcAft>
                <a:spcPts val="0"/>
              </a:spcAft>
              <a:buClr>
                <a:srgbClr val="555F69"/>
              </a:buClr>
              <a:buSzPts val="1100"/>
              <a:buChar char="❏"/>
            </a:pPr>
            <a:r>
              <a:rPr lang="en" sz="1100">
                <a:solidFill>
                  <a:srgbClr val="555F69"/>
                </a:solidFill>
              </a:rPr>
              <a:t>Industrial Edge for Machine Tools</a:t>
            </a:r>
            <a:endParaRPr sz="1100">
              <a:solidFill>
                <a:srgbClr val="555F69"/>
              </a:solidFill>
            </a:endParaRPr>
          </a:p>
          <a:p>
            <a:pPr indent="-298450" lvl="0" marL="457200" rtl="0" algn="l">
              <a:lnSpc>
                <a:spcPct val="150000"/>
              </a:lnSpc>
              <a:spcBef>
                <a:spcPts val="0"/>
              </a:spcBef>
              <a:spcAft>
                <a:spcPts val="0"/>
              </a:spcAft>
              <a:buClr>
                <a:srgbClr val="555F69"/>
              </a:buClr>
              <a:buSzPts val="1100"/>
              <a:buChar char="❏"/>
            </a:pPr>
            <a:r>
              <a:rPr lang="en" sz="1100">
                <a:solidFill>
                  <a:srgbClr val="555F69"/>
                </a:solidFill>
              </a:rPr>
              <a:t>Machine Tool domain to host applications from different vendors on a computing platform close to the shopfloor. </a:t>
            </a:r>
            <a:endParaRPr sz="1100">
              <a:solidFill>
                <a:srgbClr val="555F69"/>
              </a:solidFill>
            </a:endParaRPr>
          </a:p>
          <a:p>
            <a:pPr indent="-298450" lvl="0" marL="457200" rtl="0" algn="l">
              <a:lnSpc>
                <a:spcPct val="150000"/>
              </a:lnSpc>
              <a:spcBef>
                <a:spcPts val="0"/>
              </a:spcBef>
              <a:spcAft>
                <a:spcPts val="0"/>
              </a:spcAft>
              <a:buClr>
                <a:srgbClr val="555F69"/>
              </a:buClr>
              <a:buSzPts val="1100"/>
              <a:buChar char="❏"/>
            </a:pPr>
            <a:r>
              <a:rPr lang="en" sz="1100">
                <a:solidFill>
                  <a:srgbClr val="555F69"/>
                </a:solidFill>
              </a:rPr>
              <a:t>Enables the extensions of automation, deployment of demanding </a:t>
            </a:r>
            <a:r>
              <a:rPr lang="en" sz="1100">
                <a:solidFill>
                  <a:srgbClr val="555F69"/>
                </a:solidFill>
              </a:rPr>
              <a:t>stream processing</a:t>
            </a:r>
            <a:r>
              <a:rPr lang="en" sz="1100">
                <a:solidFill>
                  <a:srgbClr val="555F69"/>
                </a:solidFill>
              </a:rPr>
              <a:t> and learning algorithms as well as the hosting from integration code to site automation.</a:t>
            </a:r>
            <a:endParaRPr sz="1200">
              <a:latin typeface="Calibri"/>
              <a:ea typeface="Calibri"/>
              <a:cs typeface="Calibri"/>
              <a:sym typeface="Calibri"/>
            </a:endParaRPr>
          </a:p>
        </p:txBody>
      </p:sp>
      <p:sp>
        <p:nvSpPr>
          <p:cNvPr id="367" name="Google Shape;367;p44"/>
          <p:cNvSpPr txBox="1"/>
          <p:nvPr/>
        </p:nvSpPr>
        <p:spPr>
          <a:xfrm>
            <a:off x="84325" y="1629517"/>
            <a:ext cx="2847300" cy="3455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rgbClr val="404040"/>
                </a:solidFill>
                <a:latin typeface="Calibri"/>
                <a:ea typeface="Calibri"/>
                <a:cs typeface="Calibri"/>
                <a:sym typeface="Calibri"/>
              </a:rPr>
              <a:t>     </a:t>
            </a:r>
            <a:r>
              <a:rPr b="1" lang="en" sz="1100">
                <a:solidFill>
                  <a:srgbClr val="3C78D8"/>
                </a:solidFill>
                <a:latin typeface="Calibri"/>
                <a:ea typeface="Calibri"/>
                <a:cs typeface="Calibri"/>
                <a:sym typeface="Calibri"/>
              </a:rPr>
              <a:t>Key Features:</a:t>
            </a:r>
            <a:endParaRPr b="1" sz="1100">
              <a:solidFill>
                <a:srgbClr val="3C78D8"/>
              </a:solidFill>
              <a:latin typeface="Calibri"/>
              <a:ea typeface="Calibri"/>
              <a:cs typeface="Calibri"/>
              <a:sym typeface="Calibri"/>
            </a:endParaRPr>
          </a:p>
          <a:p>
            <a:pPr indent="-298450" lvl="0" marL="457200" rtl="0" algn="l">
              <a:lnSpc>
                <a:spcPct val="150000"/>
              </a:lnSpc>
              <a:spcBef>
                <a:spcPts val="0"/>
              </a:spcBef>
              <a:spcAft>
                <a:spcPts val="0"/>
              </a:spcAft>
              <a:buClr>
                <a:srgbClr val="404040"/>
              </a:buClr>
              <a:buSzPts val="1100"/>
              <a:buFont typeface="Calibri"/>
              <a:buChar char="❖"/>
            </a:pPr>
            <a:r>
              <a:rPr lang="en" sz="1100">
                <a:solidFill>
                  <a:srgbClr val="404040"/>
                </a:solidFill>
                <a:latin typeface="Calibri"/>
                <a:ea typeface="Calibri"/>
                <a:cs typeface="Calibri"/>
                <a:sym typeface="Calibri"/>
              </a:rPr>
              <a:t>App Dev and store</a:t>
            </a:r>
            <a:endParaRPr sz="1100">
              <a:solidFill>
                <a:srgbClr val="404040"/>
              </a:solidFill>
              <a:latin typeface="Calibri"/>
              <a:ea typeface="Calibri"/>
              <a:cs typeface="Calibri"/>
              <a:sym typeface="Calibri"/>
            </a:endParaRPr>
          </a:p>
          <a:p>
            <a:pPr indent="-298450" lvl="0" marL="457200" rtl="0" algn="l">
              <a:lnSpc>
                <a:spcPct val="150000"/>
              </a:lnSpc>
              <a:spcBef>
                <a:spcPts val="0"/>
              </a:spcBef>
              <a:spcAft>
                <a:spcPts val="0"/>
              </a:spcAft>
              <a:buClr>
                <a:srgbClr val="404040"/>
              </a:buClr>
              <a:buSzPts val="1100"/>
              <a:buFont typeface="Calibri"/>
              <a:buChar char="❖"/>
            </a:pPr>
            <a:r>
              <a:rPr lang="en" sz="1100">
                <a:solidFill>
                  <a:srgbClr val="404040"/>
                </a:solidFill>
                <a:latin typeface="Calibri"/>
                <a:ea typeface="Calibri"/>
                <a:cs typeface="Calibri"/>
                <a:sym typeface="Calibri"/>
              </a:rPr>
              <a:t>Edge Device </a:t>
            </a:r>
            <a:r>
              <a:rPr lang="en" sz="1100">
                <a:solidFill>
                  <a:srgbClr val="404040"/>
                </a:solidFill>
                <a:latin typeface="Calibri"/>
                <a:ea typeface="Calibri"/>
                <a:cs typeface="Calibri"/>
                <a:sym typeface="Calibri"/>
              </a:rPr>
              <a:t>management</a:t>
            </a:r>
            <a:r>
              <a:rPr lang="en" sz="1100">
                <a:solidFill>
                  <a:srgbClr val="404040"/>
                </a:solidFill>
                <a:latin typeface="Calibri"/>
                <a:ea typeface="Calibri"/>
                <a:cs typeface="Calibri"/>
                <a:sym typeface="Calibri"/>
              </a:rPr>
              <a:t>: secure onboarding and software update of edge devices</a:t>
            </a:r>
            <a:endParaRPr sz="1100">
              <a:solidFill>
                <a:srgbClr val="404040"/>
              </a:solidFill>
              <a:latin typeface="Calibri"/>
              <a:ea typeface="Calibri"/>
              <a:cs typeface="Calibri"/>
              <a:sym typeface="Calibri"/>
            </a:endParaRPr>
          </a:p>
          <a:p>
            <a:pPr indent="-292100" lvl="0" marL="457200" rtl="0" algn="l">
              <a:lnSpc>
                <a:spcPct val="150000"/>
              </a:lnSpc>
              <a:spcBef>
                <a:spcPts val="0"/>
              </a:spcBef>
              <a:spcAft>
                <a:spcPts val="0"/>
              </a:spcAft>
              <a:buClr>
                <a:srgbClr val="404040"/>
              </a:buClr>
              <a:buSzPts val="1000"/>
              <a:buChar char="❖"/>
            </a:pPr>
            <a:r>
              <a:rPr b="1" lang="en" sz="1000">
                <a:solidFill>
                  <a:srgbClr val="404040"/>
                </a:solidFill>
              </a:rPr>
              <a:t>Application Management</a:t>
            </a:r>
            <a:r>
              <a:rPr lang="en" sz="1000">
                <a:solidFill>
                  <a:srgbClr val="404040"/>
                </a:solidFill>
              </a:rPr>
              <a:t> for deployment, configuration and lifecycle management</a:t>
            </a:r>
            <a:endParaRPr sz="1000">
              <a:solidFill>
                <a:srgbClr val="404040"/>
              </a:solidFill>
            </a:endParaRPr>
          </a:p>
          <a:p>
            <a:pPr indent="-292100" lvl="0" marL="457200" rtl="0" algn="l">
              <a:lnSpc>
                <a:spcPct val="150000"/>
              </a:lnSpc>
              <a:spcBef>
                <a:spcPts val="0"/>
              </a:spcBef>
              <a:spcAft>
                <a:spcPts val="0"/>
              </a:spcAft>
              <a:buClr>
                <a:srgbClr val="404040"/>
              </a:buClr>
              <a:buSzPts val="1000"/>
              <a:buChar char="❖"/>
            </a:pPr>
            <a:r>
              <a:rPr lang="en" sz="1000">
                <a:solidFill>
                  <a:srgbClr val="404040"/>
                </a:solidFill>
              </a:rPr>
              <a:t>connectivity for </a:t>
            </a:r>
            <a:r>
              <a:rPr b="1" lang="en" sz="1000">
                <a:solidFill>
                  <a:srgbClr val="404040"/>
                </a:solidFill>
              </a:rPr>
              <a:t>MindSphere IoT</a:t>
            </a:r>
            <a:endParaRPr b="1" sz="1000">
              <a:solidFill>
                <a:srgbClr val="404040"/>
              </a:solidFill>
            </a:endParaRPr>
          </a:p>
          <a:p>
            <a:pPr indent="-292100" lvl="0" marL="457200" rtl="0" algn="l">
              <a:lnSpc>
                <a:spcPct val="150000"/>
              </a:lnSpc>
              <a:spcBef>
                <a:spcPts val="0"/>
              </a:spcBef>
              <a:spcAft>
                <a:spcPts val="0"/>
              </a:spcAft>
              <a:buClr>
                <a:srgbClr val="404040"/>
              </a:buClr>
              <a:buSzPts val="1000"/>
              <a:buChar char="❖"/>
            </a:pPr>
            <a:r>
              <a:rPr lang="en" sz="1000">
                <a:solidFill>
                  <a:srgbClr val="404040"/>
                </a:solidFill>
              </a:rPr>
              <a:t>Easy configuration of IoT Model</a:t>
            </a:r>
            <a:endParaRPr sz="1000">
              <a:solidFill>
                <a:srgbClr val="404040"/>
              </a:solidFill>
            </a:endParaRPr>
          </a:p>
          <a:p>
            <a:pPr indent="-292100" lvl="0" marL="457200" rtl="0" algn="l">
              <a:lnSpc>
                <a:spcPct val="150000"/>
              </a:lnSpc>
              <a:spcBef>
                <a:spcPts val="0"/>
              </a:spcBef>
              <a:spcAft>
                <a:spcPts val="0"/>
              </a:spcAft>
              <a:buClr>
                <a:srgbClr val="404040"/>
              </a:buClr>
              <a:buSzPts val="1000"/>
              <a:buChar char="❖"/>
            </a:pPr>
            <a:r>
              <a:rPr lang="en" sz="1000">
                <a:solidFill>
                  <a:srgbClr val="404040"/>
                </a:solidFill>
              </a:rPr>
              <a:t>Usage of visual analyzer, fleet manager and notification services</a:t>
            </a:r>
            <a:endParaRPr sz="1000">
              <a:solidFill>
                <a:srgbClr val="404040"/>
              </a:solidFill>
            </a:endParaRPr>
          </a:p>
          <a:p>
            <a:pPr indent="-292100" lvl="0" marL="457200" rtl="0" algn="l">
              <a:lnSpc>
                <a:spcPct val="150000"/>
              </a:lnSpc>
              <a:spcBef>
                <a:spcPts val="0"/>
              </a:spcBef>
              <a:spcAft>
                <a:spcPts val="0"/>
              </a:spcAft>
              <a:buClr>
                <a:srgbClr val="404040"/>
              </a:buClr>
              <a:buSzPts val="1000"/>
              <a:buChar char="❖"/>
            </a:pPr>
            <a:r>
              <a:rPr b="1" lang="en" sz="1000">
                <a:solidFill>
                  <a:srgbClr val="404040"/>
                </a:solidFill>
              </a:rPr>
              <a:t>User </a:t>
            </a:r>
            <a:r>
              <a:rPr b="1" lang="en" sz="1000">
                <a:solidFill>
                  <a:srgbClr val="404040"/>
                </a:solidFill>
              </a:rPr>
              <a:t>management</a:t>
            </a:r>
            <a:r>
              <a:rPr b="1" lang="en" sz="1000">
                <a:solidFill>
                  <a:srgbClr val="404040"/>
                </a:solidFill>
              </a:rPr>
              <a:t> and reverse proxy</a:t>
            </a:r>
            <a:endParaRPr b="1" sz="1000">
              <a:solidFill>
                <a:srgbClr val="40404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5"/>
          <p:cNvSpPr txBox="1"/>
          <p:nvPr>
            <p:ph type="title"/>
          </p:nvPr>
        </p:nvSpPr>
        <p:spPr>
          <a:xfrm>
            <a:off x="342250" y="230273"/>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Architecture</a:t>
            </a:r>
            <a:endParaRPr/>
          </a:p>
        </p:txBody>
      </p:sp>
      <p:sp>
        <p:nvSpPr>
          <p:cNvPr id="373" name="Google Shape;373;p45"/>
          <p:cNvSpPr txBox="1"/>
          <p:nvPr>
            <p:ph idx="1" type="body"/>
          </p:nvPr>
        </p:nvSpPr>
        <p:spPr>
          <a:xfrm>
            <a:off x="87425" y="699700"/>
            <a:ext cx="3016200" cy="2837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  Industrial Edge Runtime:</a:t>
            </a:r>
            <a:endParaRPr b="1" sz="1100">
              <a:solidFill>
                <a:srgbClr val="555F69"/>
              </a:solidFill>
              <a:latin typeface="Arial"/>
              <a:ea typeface="Arial"/>
              <a:cs typeface="Arial"/>
              <a:sym typeface="Arial"/>
            </a:endParaRPr>
          </a:p>
          <a:p>
            <a:pPr indent="-285750" lvl="0" marL="457200" rtl="0" algn="l">
              <a:lnSpc>
                <a:spcPct val="100000"/>
              </a:lnSpc>
              <a:spcBef>
                <a:spcPts val="1000"/>
              </a:spcBef>
              <a:spcAft>
                <a:spcPts val="0"/>
              </a:spcAft>
              <a:buClr>
                <a:srgbClr val="555F69"/>
              </a:buClr>
              <a:buSzPts val="900"/>
              <a:buFont typeface="Arial"/>
              <a:buChar char="●"/>
            </a:pPr>
            <a:r>
              <a:rPr lang="en" sz="900">
                <a:solidFill>
                  <a:srgbClr val="555F69"/>
                </a:solidFill>
                <a:latin typeface="Arial"/>
                <a:ea typeface="Arial"/>
                <a:cs typeface="Arial"/>
                <a:sym typeface="Arial"/>
              </a:rPr>
              <a:t>Device Management: Onboarding, network configuration and power cut safe software update over the air</a:t>
            </a:r>
            <a:endParaRPr sz="900">
              <a:solidFill>
                <a:srgbClr val="555F69"/>
              </a:solidFill>
              <a:latin typeface="Arial"/>
              <a:ea typeface="Arial"/>
              <a:cs typeface="Arial"/>
              <a:sym typeface="Arial"/>
            </a:endParaRPr>
          </a:p>
          <a:p>
            <a:pPr indent="-285750" lvl="0" marL="457200" rtl="0" algn="l">
              <a:lnSpc>
                <a:spcPct val="100000"/>
              </a:lnSpc>
              <a:spcBef>
                <a:spcPts val="1000"/>
              </a:spcBef>
              <a:spcAft>
                <a:spcPts val="0"/>
              </a:spcAft>
              <a:buClr>
                <a:srgbClr val="555F69"/>
              </a:buClr>
              <a:buSzPts val="900"/>
              <a:buFont typeface="Arial"/>
              <a:buChar char="●"/>
            </a:pPr>
            <a:r>
              <a:rPr lang="en" sz="900">
                <a:solidFill>
                  <a:srgbClr val="555F69"/>
                </a:solidFill>
                <a:latin typeface="Arial"/>
                <a:ea typeface="Arial"/>
                <a:cs typeface="Arial"/>
                <a:sym typeface="Arial"/>
              </a:rPr>
              <a:t>Application Management - deploy, configure, remove, start, stop, reset</a:t>
            </a:r>
            <a:endParaRPr sz="900">
              <a:solidFill>
                <a:srgbClr val="555F69"/>
              </a:solidFill>
              <a:latin typeface="Arial"/>
              <a:ea typeface="Arial"/>
              <a:cs typeface="Arial"/>
              <a:sym typeface="Arial"/>
            </a:endParaRPr>
          </a:p>
          <a:p>
            <a:pPr indent="-285750" lvl="0" marL="457200" rtl="0" algn="l">
              <a:lnSpc>
                <a:spcPct val="100000"/>
              </a:lnSpc>
              <a:spcBef>
                <a:spcPts val="1000"/>
              </a:spcBef>
              <a:spcAft>
                <a:spcPts val="0"/>
              </a:spcAft>
              <a:buClr>
                <a:srgbClr val="555F69"/>
              </a:buClr>
              <a:buSzPts val="900"/>
              <a:buFont typeface="Arial"/>
              <a:buChar char="●"/>
            </a:pPr>
            <a:r>
              <a:rPr lang="en" sz="900">
                <a:solidFill>
                  <a:srgbClr val="555F69"/>
                </a:solidFill>
                <a:latin typeface="Arial"/>
                <a:ea typeface="Arial"/>
                <a:cs typeface="Arial"/>
                <a:sym typeface="Arial"/>
              </a:rPr>
              <a:t>Logging and Monitoring : supervision of Edges and Applications from backend side</a:t>
            </a:r>
            <a:endParaRPr sz="900">
              <a:solidFill>
                <a:srgbClr val="555F69"/>
              </a:solidFill>
              <a:latin typeface="Arial"/>
              <a:ea typeface="Arial"/>
              <a:cs typeface="Arial"/>
              <a:sym typeface="Arial"/>
            </a:endParaRPr>
          </a:p>
          <a:p>
            <a:pPr indent="-285750" lvl="0" marL="457200" rtl="0" algn="l">
              <a:lnSpc>
                <a:spcPct val="100000"/>
              </a:lnSpc>
              <a:spcBef>
                <a:spcPts val="1000"/>
              </a:spcBef>
              <a:spcAft>
                <a:spcPts val="0"/>
              </a:spcAft>
              <a:buClr>
                <a:srgbClr val="555F69"/>
              </a:buClr>
              <a:buSzPts val="900"/>
              <a:buFont typeface="Arial"/>
              <a:buChar char="●"/>
            </a:pPr>
            <a:r>
              <a:rPr lang="en" sz="900">
                <a:solidFill>
                  <a:srgbClr val="555F69"/>
                </a:solidFill>
                <a:latin typeface="Arial"/>
                <a:ea typeface="Arial"/>
                <a:cs typeface="Arial"/>
                <a:sym typeface="Arial"/>
              </a:rPr>
              <a:t>messaging system: data integration from apps.</a:t>
            </a:r>
            <a:endParaRPr sz="900">
              <a:solidFill>
                <a:srgbClr val="555F69"/>
              </a:solidFill>
              <a:latin typeface="Arial"/>
              <a:ea typeface="Arial"/>
              <a:cs typeface="Arial"/>
              <a:sym typeface="Arial"/>
            </a:endParaRPr>
          </a:p>
          <a:p>
            <a:pPr indent="-285750" lvl="0" marL="457200" rtl="0" algn="l">
              <a:lnSpc>
                <a:spcPct val="100000"/>
              </a:lnSpc>
              <a:spcBef>
                <a:spcPts val="1000"/>
              </a:spcBef>
              <a:spcAft>
                <a:spcPts val="0"/>
              </a:spcAft>
              <a:buClr>
                <a:srgbClr val="555F69"/>
              </a:buClr>
              <a:buSzPts val="900"/>
              <a:buFont typeface="Arial"/>
              <a:buChar char="●"/>
            </a:pPr>
            <a:r>
              <a:rPr lang="en" sz="900">
                <a:solidFill>
                  <a:srgbClr val="555F69"/>
                </a:solidFill>
                <a:latin typeface="Arial"/>
                <a:ea typeface="Arial"/>
                <a:cs typeface="Arial"/>
                <a:sym typeface="Arial"/>
              </a:rPr>
              <a:t>user management </a:t>
            </a:r>
            <a:endParaRPr sz="900">
              <a:solidFill>
                <a:srgbClr val="555F69"/>
              </a:solidFill>
              <a:latin typeface="Arial"/>
              <a:ea typeface="Arial"/>
              <a:cs typeface="Arial"/>
              <a:sym typeface="Arial"/>
            </a:endParaRPr>
          </a:p>
          <a:p>
            <a:pPr indent="-285750" lvl="0" marL="457200" rtl="0" algn="l">
              <a:lnSpc>
                <a:spcPct val="100000"/>
              </a:lnSpc>
              <a:spcBef>
                <a:spcPts val="1000"/>
              </a:spcBef>
              <a:spcAft>
                <a:spcPts val="0"/>
              </a:spcAft>
              <a:buClr>
                <a:srgbClr val="555F69"/>
              </a:buClr>
              <a:buSzPts val="900"/>
              <a:buFont typeface="Arial"/>
              <a:buChar char="●"/>
            </a:pPr>
            <a:r>
              <a:rPr lang="en" sz="900">
                <a:solidFill>
                  <a:srgbClr val="555F69"/>
                </a:solidFill>
                <a:latin typeface="Arial"/>
                <a:ea typeface="Arial"/>
                <a:cs typeface="Arial"/>
                <a:sym typeface="Arial"/>
              </a:rPr>
              <a:t>The Automation adapter </a:t>
            </a:r>
            <a:endParaRPr sz="900">
              <a:solidFill>
                <a:srgbClr val="555F69"/>
              </a:solidFill>
              <a:latin typeface="Arial"/>
              <a:ea typeface="Arial"/>
              <a:cs typeface="Arial"/>
              <a:sym typeface="Arial"/>
            </a:endParaRPr>
          </a:p>
          <a:p>
            <a:pPr indent="-285750" lvl="0" marL="457200" rtl="0" algn="l">
              <a:lnSpc>
                <a:spcPct val="100000"/>
              </a:lnSpc>
              <a:spcBef>
                <a:spcPts val="1000"/>
              </a:spcBef>
              <a:spcAft>
                <a:spcPts val="1000"/>
              </a:spcAft>
              <a:buClr>
                <a:srgbClr val="555F69"/>
              </a:buClr>
              <a:buSzPts val="900"/>
              <a:buFont typeface="Arial"/>
              <a:buChar char="●"/>
            </a:pPr>
            <a:r>
              <a:rPr lang="en" sz="900">
                <a:solidFill>
                  <a:srgbClr val="555F69"/>
                </a:solidFill>
                <a:latin typeface="Arial"/>
                <a:ea typeface="Arial"/>
                <a:cs typeface="Arial"/>
                <a:sym typeface="Arial"/>
              </a:rPr>
              <a:t>The cloud connector to connect to cloud</a:t>
            </a:r>
            <a:endParaRPr sz="900"/>
          </a:p>
        </p:txBody>
      </p:sp>
      <p:pic>
        <p:nvPicPr>
          <p:cNvPr id="374" name="Google Shape;374;p45"/>
          <p:cNvPicPr preferRelativeResize="0"/>
          <p:nvPr/>
        </p:nvPicPr>
        <p:blipFill>
          <a:blip r:embed="rId3">
            <a:alphaModFix/>
          </a:blip>
          <a:stretch>
            <a:fillRect/>
          </a:stretch>
        </p:blipFill>
        <p:spPr>
          <a:xfrm>
            <a:off x="3208775" y="343024"/>
            <a:ext cx="5717224" cy="2737600"/>
          </a:xfrm>
          <a:prstGeom prst="rect">
            <a:avLst/>
          </a:prstGeom>
          <a:noFill/>
          <a:ln>
            <a:noFill/>
          </a:ln>
        </p:spPr>
      </p:pic>
      <p:sp>
        <p:nvSpPr>
          <p:cNvPr id="375" name="Google Shape;375;p45"/>
          <p:cNvSpPr txBox="1"/>
          <p:nvPr/>
        </p:nvSpPr>
        <p:spPr>
          <a:xfrm>
            <a:off x="215075" y="3413525"/>
            <a:ext cx="8531100" cy="1883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1100">
                <a:solidFill>
                  <a:srgbClr val="1155CC"/>
                </a:solidFill>
              </a:rPr>
              <a:t>MindSphere Backend - Industrial Edge Services:</a:t>
            </a:r>
            <a:endParaRPr sz="900">
              <a:solidFill>
                <a:srgbClr val="1155CC"/>
              </a:solidFill>
            </a:endParaRPr>
          </a:p>
          <a:p>
            <a:pPr indent="-285750" lvl="0" marL="457200" rtl="0" algn="l">
              <a:lnSpc>
                <a:spcPct val="150000"/>
              </a:lnSpc>
              <a:spcBef>
                <a:spcPts val="1000"/>
              </a:spcBef>
              <a:spcAft>
                <a:spcPts val="0"/>
              </a:spcAft>
              <a:buClr>
                <a:srgbClr val="555F69"/>
              </a:buClr>
              <a:buSzPts val="900"/>
              <a:buChar char="●"/>
            </a:pPr>
            <a:r>
              <a:rPr lang="en" sz="900">
                <a:solidFill>
                  <a:srgbClr val="555F69"/>
                </a:solidFill>
              </a:rPr>
              <a:t>App Management for choosing and lifecycle management of apps</a:t>
            </a:r>
            <a:endParaRPr sz="900">
              <a:solidFill>
                <a:srgbClr val="555F69"/>
              </a:solidFill>
            </a:endParaRPr>
          </a:p>
          <a:p>
            <a:pPr indent="-285750" lvl="0" marL="457200" rtl="0" algn="l">
              <a:lnSpc>
                <a:spcPct val="150000"/>
              </a:lnSpc>
              <a:spcBef>
                <a:spcPts val="0"/>
              </a:spcBef>
              <a:spcAft>
                <a:spcPts val="0"/>
              </a:spcAft>
              <a:buClr>
                <a:srgbClr val="555F69"/>
              </a:buClr>
              <a:buSzPts val="900"/>
              <a:buChar char="●"/>
            </a:pPr>
            <a:r>
              <a:rPr lang="en" sz="900">
                <a:solidFill>
                  <a:srgbClr val="555F69"/>
                </a:solidFill>
              </a:rPr>
              <a:t>App Publishing to the global App repository</a:t>
            </a:r>
            <a:endParaRPr sz="900">
              <a:solidFill>
                <a:srgbClr val="555F69"/>
              </a:solidFill>
            </a:endParaRPr>
          </a:p>
          <a:p>
            <a:pPr indent="-285750" lvl="0" marL="457200" rtl="0" algn="l">
              <a:lnSpc>
                <a:spcPct val="150000"/>
              </a:lnSpc>
              <a:spcBef>
                <a:spcPts val="0"/>
              </a:spcBef>
              <a:spcAft>
                <a:spcPts val="0"/>
              </a:spcAft>
              <a:buClr>
                <a:srgbClr val="555F69"/>
              </a:buClr>
              <a:buSzPts val="900"/>
              <a:buChar char="●"/>
            </a:pPr>
            <a:r>
              <a:rPr lang="en" sz="900">
                <a:solidFill>
                  <a:srgbClr val="555F69"/>
                </a:solidFill>
              </a:rPr>
              <a:t>Secured industrial grade connectivity</a:t>
            </a:r>
            <a:endParaRPr sz="900">
              <a:solidFill>
                <a:srgbClr val="555F69"/>
              </a:solidFill>
            </a:endParaRPr>
          </a:p>
          <a:p>
            <a:pPr indent="-285750" lvl="0" marL="457200" rtl="0" algn="l">
              <a:lnSpc>
                <a:spcPct val="150000"/>
              </a:lnSpc>
              <a:spcBef>
                <a:spcPts val="0"/>
              </a:spcBef>
              <a:spcAft>
                <a:spcPts val="0"/>
              </a:spcAft>
              <a:buClr>
                <a:srgbClr val="555F69"/>
              </a:buClr>
              <a:buSzPts val="900"/>
              <a:buChar char="●"/>
            </a:pPr>
            <a:r>
              <a:rPr lang="en" sz="900">
                <a:solidFill>
                  <a:srgbClr val="555F69"/>
                </a:solidFill>
              </a:rPr>
              <a:t>Asset and fleet management including visual analyzer and notification services</a:t>
            </a:r>
            <a:endParaRPr sz="900">
              <a:solidFill>
                <a:srgbClr val="555F69"/>
              </a:solidFill>
            </a:endParaRPr>
          </a:p>
          <a:p>
            <a:pPr indent="-285750" lvl="0" marL="457200" rtl="0" algn="l">
              <a:lnSpc>
                <a:spcPct val="150000"/>
              </a:lnSpc>
              <a:spcBef>
                <a:spcPts val="0"/>
              </a:spcBef>
              <a:spcAft>
                <a:spcPts val="0"/>
              </a:spcAft>
              <a:buClr>
                <a:srgbClr val="555F69"/>
              </a:buClr>
              <a:buSzPts val="900"/>
              <a:buChar char="●"/>
            </a:pPr>
            <a:r>
              <a:rPr lang="en" sz="900">
                <a:solidFill>
                  <a:srgbClr val="555F69"/>
                </a:solidFill>
              </a:rPr>
              <a:t>Hosting and operation from own MindApps</a:t>
            </a:r>
            <a:endParaRPr sz="900">
              <a:solidFill>
                <a:srgbClr val="555F69"/>
              </a:solidFill>
            </a:endParaRPr>
          </a:p>
          <a:p>
            <a:pPr indent="-285750" lvl="0" marL="457200" rtl="0" algn="l">
              <a:lnSpc>
                <a:spcPct val="150000"/>
              </a:lnSpc>
              <a:spcBef>
                <a:spcPts val="0"/>
              </a:spcBef>
              <a:spcAft>
                <a:spcPts val="0"/>
              </a:spcAft>
              <a:buClr>
                <a:srgbClr val="555F69"/>
              </a:buClr>
              <a:buSzPts val="900"/>
              <a:buChar char="●"/>
            </a:pPr>
            <a:r>
              <a:rPr lang="en" sz="900">
                <a:solidFill>
                  <a:srgbClr val="555F69"/>
                </a:solidFill>
              </a:rPr>
              <a:t>Consumption from 3</a:t>
            </a:r>
            <a:r>
              <a:rPr lang="en" sz="650">
                <a:solidFill>
                  <a:srgbClr val="555F69"/>
                </a:solidFill>
              </a:rPr>
              <a:t>rd</a:t>
            </a:r>
            <a:r>
              <a:rPr lang="en" sz="900">
                <a:solidFill>
                  <a:srgbClr val="555F69"/>
                </a:solidFill>
              </a:rPr>
              <a:t> party MindApps</a:t>
            </a:r>
            <a:endParaRPr sz="900">
              <a:solidFill>
                <a:srgbClr val="555F69"/>
              </a:solidFill>
            </a:endParaRPr>
          </a:p>
          <a:p>
            <a:pPr indent="0" lvl="0" marL="0" rtl="0" algn="l">
              <a:lnSpc>
                <a:spcPct val="100000"/>
              </a:lnSpc>
              <a:spcBef>
                <a:spcPts val="0"/>
              </a:spcBef>
              <a:spcAft>
                <a:spcPts val="1000"/>
              </a:spcAft>
              <a:buNone/>
            </a:pPr>
            <a:r>
              <a:t/>
            </a:r>
            <a:endParaRPr sz="1000">
              <a:latin typeface="Calibri"/>
              <a:ea typeface="Calibri"/>
              <a:cs typeface="Calibri"/>
              <a:sym typeface="Calibri"/>
            </a:endParaRPr>
          </a:p>
        </p:txBody>
      </p:sp>
      <p:pic>
        <p:nvPicPr>
          <p:cNvPr id="376" name="Google Shape;376;p45"/>
          <p:cNvPicPr preferRelativeResize="0"/>
          <p:nvPr/>
        </p:nvPicPr>
        <p:blipFill>
          <a:blip r:embed="rId4">
            <a:alphaModFix/>
          </a:blip>
          <a:stretch>
            <a:fillRect/>
          </a:stretch>
        </p:blipFill>
        <p:spPr>
          <a:xfrm>
            <a:off x="4836950" y="3300275"/>
            <a:ext cx="3704051" cy="1631949"/>
          </a:xfrm>
          <a:prstGeom prst="rect">
            <a:avLst/>
          </a:prstGeom>
          <a:noFill/>
          <a:ln>
            <a:noFill/>
          </a:ln>
        </p:spPr>
      </p:pic>
      <p:cxnSp>
        <p:nvCxnSpPr>
          <p:cNvPr id="377" name="Google Shape;377;p45"/>
          <p:cNvCxnSpPr>
            <a:endCxn id="376" idx="1"/>
          </p:cNvCxnSpPr>
          <p:nvPr/>
        </p:nvCxnSpPr>
        <p:spPr>
          <a:xfrm flipH="1" rot="-5400000">
            <a:off x="2739050" y="2018350"/>
            <a:ext cx="3234600" cy="961200"/>
          </a:xfrm>
          <a:prstGeom prst="curvedConnector2">
            <a:avLst/>
          </a:prstGeom>
          <a:noFill/>
          <a:ln cap="flat" cmpd="sng" w="9525">
            <a:solidFill>
              <a:srgbClr val="0000FF"/>
            </a:solidFill>
            <a:prstDash val="dash"/>
            <a:round/>
            <a:headEnd len="med" w="med" type="none"/>
            <a:tailEnd len="med" w="med" type="stealth"/>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6"/>
          <p:cNvSpPr txBox="1"/>
          <p:nvPr>
            <p:ph type="title"/>
          </p:nvPr>
        </p:nvSpPr>
        <p:spPr>
          <a:xfrm>
            <a:off x="819150" y="1683800"/>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Open Source Edge Platforms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7"/>
          <p:cNvSpPr txBox="1"/>
          <p:nvPr>
            <p:ph type="title"/>
          </p:nvPr>
        </p:nvSpPr>
        <p:spPr>
          <a:xfrm>
            <a:off x="491300" y="3939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KubeEdge - Open source Public cloud Edge </a:t>
            </a:r>
            <a:endParaRPr sz="2700"/>
          </a:p>
        </p:txBody>
      </p:sp>
      <p:pic>
        <p:nvPicPr>
          <p:cNvPr id="388" name="Google Shape;388;p47"/>
          <p:cNvPicPr preferRelativeResize="0"/>
          <p:nvPr/>
        </p:nvPicPr>
        <p:blipFill>
          <a:blip r:embed="rId3">
            <a:alphaModFix/>
          </a:blip>
          <a:stretch>
            <a:fillRect/>
          </a:stretch>
        </p:blipFill>
        <p:spPr>
          <a:xfrm>
            <a:off x="3912250" y="917500"/>
            <a:ext cx="4917650" cy="3981200"/>
          </a:xfrm>
          <a:prstGeom prst="rect">
            <a:avLst/>
          </a:prstGeom>
          <a:noFill/>
          <a:ln>
            <a:noFill/>
          </a:ln>
        </p:spPr>
      </p:pic>
      <p:sp>
        <p:nvSpPr>
          <p:cNvPr id="389" name="Google Shape;389;p47"/>
          <p:cNvSpPr txBox="1"/>
          <p:nvPr/>
        </p:nvSpPr>
        <p:spPr>
          <a:xfrm>
            <a:off x="524500" y="1437675"/>
            <a:ext cx="3220200" cy="25140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Roboto"/>
              <a:buChar char="❏"/>
            </a:pPr>
            <a:r>
              <a:rPr lang="en" sz="1300">
                <a:highlight>
                  <a:srgbClr val="FFFFFF"/>
                </a:highlight>
                <a:latin typeface="Roboto"/>
                <a:ea typeface="Roboto"/>
                <a:cs typeface="Roboto"/>
                <a:sym typeface="Roboto"/>
              </a:rPr>
              <a:t>KubeEdge is an open source system extending native containerized application orchestration and device management to hosts at the Edge. </a:t>
            </a:r>
            <a:endParaRPr sz="1300">
              <a:highlight>
                <a:srgbClr val="FFFFFF"/>
              </a:highlight>
              <a:latin typeface="Roboto"/>
              <a:ea typeface="Roboto"/>
              <a:cs typeface="Roboto"/>
              <a:sym typeface="Roboto"/>
            </a:endParaRPr>
          </a:p>
          <a:p>
            <a:pPr indent="-311150" lvl="0" marL="457200" rtl="0" algn="l">
              <a:spcBef>
                <a:spcPts val="1000"/>
              </a:spcBef>
              <a:spcAft>
                <a:spcPts val="1000"/>
              </a:spcAft>
              <a:buSzPts val="1300"/>
              <a:buFont typeface="Roboto"/>
              <a:buChar char="❏"/>
            </a:pPr>
            <a:r>
              <a:rPr lang="en" sz="1300">
                <a:highlight>
                  <a:srgbClr val="FFFFFF"/>
                </a:highlight>
                <a:latin typeface="Roboto"/>
                <a:ea typeface="Roboto"/>
                <a:cs typeface="Roboto"/>
                <a:sym typeface="Roboto"/>
              </a:rPr>
              <a:t>It is built upon Kubernetes and provides core infrastructure support for networking, application deployment and metadata synchronization between cloud and edge.</a:t>
            </a:r>
            <a:endParaRPr sz="1200">
              <a:highlight>
                <a:srgbClr val="FFFFFF"/>
              </a:highlight>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8"/>
          <p:cNvSpPr txBox="1"/>
          <p:nvPr>
            <p:ph type="title"/>
          </p:nvPr>
        </p:nvSpPr>
        <p:spPr>
          <a:xfrm>
            <a:off x="338325" y="256075"/>
            <a:ext cx="7505700" cy="954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700"/>
              <a:t>KubeEdge </a:t>
            </a:r>
            <a:r>
              <a:rPr lang="en" sz="2700"/>
              <a:t>Components</a:t>
            </a:r>
            <a:endParaRPr sz="2700"/>
          </a:p>
          <a:p>
            <a:pPr indent="0" lvl="0" marL="0" marR="0" rtl="0" algn="l">
              <a:lnSpc>
                <a:spcPct val="100000"/>
              </a:lnSpc>
              <a:spcBef>
                <a:spcPts val="0"/>
              </a:spcBef>
              <a:spcAft>
                <a:spcPts val="0"/>
              </a:spcAft>
              <a:buNone/>
            </a:pPr>
            <a:r>
              <a:t/>
            </a:r>
            <a:endParaRPr sz="2700"/>
          </a:p>
        </p:txBody>
      </p:sp>
      <p:sp>
        <p:nvSpPr>
          <p:cNvPr id="395" name="Google Shape;395;p48"/>
          <p:cNvSpPr txBox="1"/>
          <p:nvPr>
            <p:ph idx="1" type="body"/>
          </p:nvPr>
        </p:nvSpPr>
        <p:spPr>
          <a:xfrm>
            <a:off x="454875" y="999875"/>
            <a:ext cx="7945200" cy="3917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000000"/>
                </a:solidFill>
                <a:highlight>
                  <a:srgbClr val="FFFFFF"/>
                </a:highlight>
                <a:latin typeface="Roboto"/>
                <a:ea typeface="Roboto"/>
                <a:cs typeface="Roboto"/>
                <a:sym typeface="Roboto"/>
              </a:rPr>
              <a:t>KubeEdge is composed of these components:</a:t>
            </a:r>
            <a:endParaRPr sz="1100">
              <a:solidFill>
                <a:srgbClr val="000000"/>
              </a:solidFill>
              <a:highlight>
                <a:srgbClr val="FFFFFF"/>
              </a:highlight>
              <a:latin typeface="Roboto"/>
              <a:ea typeface="Roboto"/>
              <a:cs typeface="Roboto"/>
              <a:sym typeface="Roboto"/>
            </a:endParaRPr>
          </a:p>
          <a:p>
            <a:pPr indent="-298450" lvl="0" marL="457200" rtl="0" algn="l">
              <a:lnSpc>
                <a:spcPct val="115000"/>
              </a:lnSpc>
              <a:spcBef>
                <a:spcPts val="1000"/>
              </a:spcBef>
              <a:spcAft>
                <a:spcPts val="0"/>
              </a:spcAft>
              <a:buClr>
                <a:srgbClr val="000000"/>
              </a:buClr>
              <a:buSzPts val="1100"/>
              <a:buFont typeface="Roboto"/>
              <a:buChar char="●"/>
            </a:pPr>
            <a:r>
              <a:rPr lang="en" sz="1100">
                <a:solidFill>
                  <a:srgbClr val="2962FF"/>
                </a:solidFill>
                <a:highlight>
                  <a:srgbClr val="FFFFFF"/>
                </a:highlight>
                <a:uFill>
                  <a:noFill/>
                </a:uFill>
                <a:latin typeface="Roboto"/>
                <a:ea typeface="Roboto"/>
                <a:cs typeface="Roboto"/>
                <a:sym typeface="Roboto"/>
                <a:hlinkClick r:id="rId3">
                  <a:extLst>
                    <a:ext uri="{A12FA001-AC4F-418D-AE19-62706E023703}">
                      <ahyp:hlinkClr val="tx"/>
                    </a:ext>
                  </a:extLst>
                </a:hlinkClick>
              </a:rPr>
              <a:t>Edged</a:t>
            </a:r>
            <a:r>
              <a:rPr lang="en" sz="1100">
                <a:solidFill>
                  <a:srgbClr val="000000"/>
                </a:solidFill>
                <a:highlight>
                  <a:srgbClr val="FFFFFF"/>
                </a:highlight>
                <a:latin typeface="Roboto"/>
                <a:ea typeface="Roboto"/>
                <a:cs typeface="Roboto"/>
                <a:sym typeface="Roboto"/>
              </a:rPr>
              <a:t>: an agent that runs on edge nodes and manages containerized applications.</a:t>
            </a:r>
            <a:endParaRPr sz="1100">
              <a:solidFill>
                <a:srgbClr val="000000"/>
              </a:solidFill>
              <a:highlight>
                <a:srgbClr val="FFFFFF"/>
              </a:highlight>
              <a:latin typeface="Roboto"/>
              <a:ea typeface="Roboto"/>
              <a:cs typeface="Roboto"/>
              <a:sym typeface="Roboto"/>
            </a:endParaRPr>
          </a:p>
          <a:p>
            <a:pPr indent="-298450" lvl="0" marL="457200" rtl="0" algn="l">
              <a:lnSpc>
                <a:spcPct val="115000"/>
              </a:lnSpc>
              <a:spcBef>
                <a:spcPts val="1000"/>
              </a:spcBef>
              <a:spcAft>
                <a:spcPts val="0"/>
              </a:spcAft>
              <a:buClr>
                <a:srgbClr val="000000"/>
              </a:buClr>
              <a:buSzPts val="1100"/>
              <a:buFont typeface="Roboto"/>
              <a:buChar char="●"/>
            </a:pPr>
            <a:r>
              <a:rPr lang="en" sz="1100">
                <a:solidFill>
                  <a:srgbClr val="2962FF"/>
                </a:solidFill>
                <a:highlight>
                  <a:srgbClr val="FFFFFF"/>
                </a:highlight>
                <a:uFill>
                  <a:noFill/>
                </a:uFill>
                <a:latin typeface="Roboto"/>
                <a:ea typeface="Roboto"/>
                <a:cs typeface="Roboto"/>
                <a:sym typeface="Roboto"/>
                <a:hlinkClick r:id="rId4">
                  <a:extLst>
                    <a:ext uri="{A12FA001-AC4F-418D-AE19-62706E023703}">
                      <ahyp:hlinkClr val="tx"/>
                    </a:ext>
                  </a:extLst>
                </a:hlinkClick>
              </a:rPr>
              <a:t>EdgeHub</a:t>
            </a:r>
            <a:r>
              <a:rPr lang="en" sz="1100">
                <a:solidFill>
                  <a:srgbClr val="000000"/>
                </a:solidFill>
                <a:highlight>
                  <a:srgbClr val="FFFFFF"/>
                </a:highlight>
                <a:latin typeface="Roboto"/>
                <a:ea typeface="Roboto"/>
                <a:cs typeface="Roboto"/>
                <a:sym typeface="Roboto"/>
              </a:rPr>
              <a:t>: a web socket client responsible for interacting with Cloud Service for edge computing (like Edge Controller as in the KubeEdge Architecture). This includes syncing cloud-side resource updates to the edge and reporting edge-side host and device status changes to the cloud.</a:t>
            </a:r>
            <a:endParaRPr sz="1100">
              <a:solidFill>
                <a:srgbClr val="000000"/>
              </a:solidFill>
              <a:highlight>
                <a:srgbClr val="FFFFFF"/>
              </a:highlight>
              <a:latin typeface="Roboto"/>
              <a:ea typeface="Roboto"/>
              <a:cs typeface="Roboto"/>
              <a:sym typeface="Roboto"/>
            </a:endParaRPr>
          </a:p>
          <a:p>
            <a:pPr indent="-298450" lvl="0" marL="457200" rtl="0" algn="l">
              <a:lnSpc>
                <a:spcPct val="115000"/>
              </a:lnSpc>
              <a:spcBef>
                <a:spcPts val="1000"/>
              </a:spcBef>
              <a:spcAft>
                <a:spcPts val="0"/>
              </a:spcAft>
              <a:buClr>
                <a:srgbClr val="000000"/>
              </a:buClr>
              <a:buSzPts val="1100"/>
              <a:buFont typeface="Roboto"/>
              <a:buChar char="●"/>
            </a:pPr>
            <a:r>
              <a:rPr lang="en" sz="1100">
                <a:solidFill>
                  <a:srgbClr val="2962FF"/>
                </a:solidFill>
                <a:highlight>
                  <a:srgbClr val="FFFFFF"/>
                </a:highlight>
                <a:uFill>
                  <a:noFill/>
                </a:uFill>
                <a:latin typeface="Roboto"/>
                <a:ea typeface="Roboto"/>
                <a:cs typeface="Roboto"/>
                <a:sym typeface="Roboto"/>
                <a:hlinkClick r:id="rId5">
                  <a:extLst>
                    <a:ext uri="{A12FA001-AC4F-418D-AE19-62706E023703}">
                      <ahyp:hlinkClr val="tx"/>
                    </a:ext>
                  </a:extLst>
                </a:hlinkClick>
              </a:rPr>
              <a:t>CloudHub</a:t>
            </a:r>
            <a:r>
              <a:rPr lang="en" sz="1100">
                <a:solidFill>
                  <a:srgbClr val="000000"/>
                </a:solidFill>
                <a:highlight>
                  <a:srgbClr val="FFFFFF"/>
                </a:highlight>
                <a:latin typeface="Roboto"/>
                <a:ea typeface="Roboto"/>
                <a:cs typeface="Roboto"/>
                <a:sym typeface="Roboto"/>
              </a:rPr>
              <a:t>: a web socket server responsible for watching changes at the cloud side, caching and sending messages to EdgeHub.</a:t>
            </a:r>
            <a:endParaRPr sz="1100">
              <a:solidFill>
                <a:srgbClr val="000000"/>
              </a:solidFill>
              <a:highlight>
                <a:srgbClr val="FFFFFF"/>
              </a:highlight>
              <a:latin typeface="Roboto"/>
              <a:ea typeface="Roboto"/>
              <a:cs typeface="Roboto"/>
              <a:sym typeface="Roboto"/>
            </a:endParaRPr>
          </a:p>
          <a:p>
            <a:pPr indent="-298450" lvl="0" marL="457200" rtl="0" algn="l">
              <a:lnSpc>
                <a:spcPct val="115000"/>
              </a:lnSpc>
              <a:spcBef>
                <a:spcPts val="1000"/>
              </a:spcBef>
              <a:spcAft>
                <a:spcPts val="0"/>
              </a:spcAft>
              <a:buClr>
                <a:srgbClr val="000000"/>
              </a:buClr>
              <a:buSzPts val="1100"/>
              <a:buFont typeface="Roboto"/>
              <a:buChar char="●"/>
            </a:pPr>
            <a:r>
              <a:rPr lang="en" sz="1100">
                <a:solidFill>
                  <a:srgbClr val="2962FF"/>
                </a:solidFill>
                <a:highlight>
                  <a:srgbClr val="FFFFFF"/>
                </a:highlight>
                <a:uFill>
                  <a:noFill/>
                </a:uFill>
                <a:latin typeface="Roboto"/>
                <a:ea typeface="Roboto"/>
                <a:cs typeface="Roboto"/>
                <a:sym typeface="Roboto"/>
                <a:hlinkClick r:id="rId6">
                  <a:extLst>
                    <a:ext uri="{A12FA001-AC4F-418D-AE19-62706E023703}">
                      <ahyp:hlinkClr val="tx"/>
                    </a:ext>
                  </a:extLst>
                </a:hlinkClick>
              </a:rPr>
              <a:t>EdgeController</a:t>
            </a:r>
            <a:r>
              <a:rPr lang="en" sz="1100">
                <a:solidFill>
                  <a:srgbClr val="000000"/>
                </a:solidFill>
                <a:highlight>
                  <a:srgbClr val="FFFFFF"/>
                </a:highlight>
                <a:latin typeface="Roboto"/>
                <a:ea typeface="Roboto"/>
                <a:cs typeface="Roboto"/>
                <a:sym typeface="Roboto"/>
              </a:rPr>
              <a:t>: an extended kubernetes controller which manages edge nodes and pods metadata so that the data can be targeted to a specific edge node.</a:t>
            </a:r>
            <a:endParaRPr sz="1100">
              <a:solidFill>
                <a:srgbClr val="000000"/>
              </a:solidFill>
              <a:highlight>
                <a:srgbClr val="FFFFFF"/>
              </a:highlight>
              <a:latin typeface="Roboto"/>
              <a:ea typeface="Roboto"/>
              <a:cs typeface="Roboto"/>
              <a:sym typeface="Roboto"/>
            </a:endParaRPr>
          </a:p>
          <a:p>
            <a:pPr indent="-298450" lvl="0" marL="457200" rtl="0" algn="l">
              <a:lnSpc>
                <a:spcPct val="115000"/>
              </a:lnSpc>
              <a:spcBef>
                <a:spcPts val="1000"/>
              </a:spcBef>
              <a:spcAft>
                <a:spcPts val="0"/>
              </a:spcAft>
              <a:buClr>
                <a:srgbClr val="000000"/>
              </a:buClr>
              <a:buSzPts val="1100"/>
              <a:buFont typeface="Roboto"/>
              <a:buChar char="●"/>
            </a:pPr>
            <a:r>
              <a:rPr lang="en" sz="1100">
                <a:solidFill>
                  <a:srgbClr val="2962FF"/>
                </a:solidFill>
                <a:highlight>
                  <a:srgbClr val="FFFFFF"/>
                </a:highlight>
                <a:uFill>
                  <a:noFill/>
                </a:uFill>
                <a:latin typeface="Roboto"/>
                <a:ea typeface="Roboto"/>
                <a:cs typeface="Roboto"/>
                <a:sym typeface="Roboto"/>
                <a:hlinkClick r:id="rId7">
                  <a:extLst>
                    <a:ext uri="{A12FA001-AC4F-418D-AE19-62706E023703}">
                      <ahyp:hlinkClr val="tx"/>
                    </a:ext>
                  </a:extLst>
                </a:hlinkClick>
              </a:rPr>
              <a:t>EventBus</a:t>
            </a:r>
            <a:r>
              <a:rPr lang="en" sz="1100">
                <a:solidFill>
                  <a:srgbClr val="000000"/>
                </a:solidFill>
                <a:highlight>
                  <a:srgbClr val="FFFFFF"/>
                </a:highlight>
                <a:latin typeface="Roboto"/>
                <a:ea typeface="Roboto"/>
                <a:cs typeface="Roboto"/>
                <a:sym typeface="Roboto"/>
              </a:rPr>
              <a:t>: an MQTT client to interact with MQTT servers (mosquitto), offering publish and subscribe capabilities to other components.</a:t>
            </a:r>
            <a:endParaRPr sz="1100">
              <a:solidFill>
                <a:srgbClr val="000000"/>
              </a:solidFill>
              <a:highlight>
                <a:srgbClr val="FFFFFF"/>
              </a:highlight>
              <a:latin typeface="Roboto"/>
              <a:ea typeface="Roboto"/>
              <a:cs typeface="Roboto"/>
              <a:sym typeface="Roboto"/>
            </a:endParaRPr>
          </a:p>
          <a:p>
            <a:pPr indent="-298450" lvl="0" marL="457200" rtl="0" algn="l">
              <a:lnSpc>
                <a:spcPct val="115000"/>
              </a:lnSpc>
              <a:spcBef>
                <a:spcPts val="1000"/>
              </a:spcBef>
              <a:spcAft>
                <a:spcPts val="0"/>
              </a:spcAft>
              <a:buClr>
                <a:srgbClr val="000000"/>
              </a:buClr>
              <a:buSzPts val="1100"/>
              <a:buFont typeface="Roboto"/>
              <a:buChar char="●"/>
            </a:pPr>
            <a:r>
              <a:rPr lang="en" sz="1100">
                <a:solidFill>
                  <a:srgbClr val="2962FF"/>
                </a:solidFill>
                <a:highlight>
                  <a:srgbClr val="FFFFFF"/>
                </a:highlight>
                <a:uFill>
                  <a:noFill/>
                </a:uFill>
                <a:latin typeface="Roboto"/>
                <a:ea typeface="Roboto"/>
                <a:cs typeface="Roboto"/>
                <a:sym typeface="Roboto"/>
                <a:hlinkClick r:id="rId8">
                  <a:extLst>
                    <a:ext uri="{A12FA001-AC4F-418D-AE19-62706E023703}">
                      <ahyp:hlinkClr val="tx"/>
                    </a:ext>
                  </a:extLst>
                </a:hlinkClick>
              </a:rPr>
              <a:t>DeviceTwin</a:t>
            </a:r>
            <a:r>
              <a:rPr lang="en" sz="1100">
                <a:solidFill>
                  <a:srgbClr val="000000"/>
                </a:solidFill>
                <a:highlight>
                  <a:srgbClr val="FFFFFF"/>
                </a:highlight>
                <a:latin typeface="Roboto"/>
                <a:ea typeface="Roboto"/>
                <a:cs typeface="Roboto"/>
                <a:sym typeface="Roboto"/>
              </a:rPr>
              <a:t>: responsible for storing device status and syncing device status to the cloud. It also provides query interfaces for applications.</a:t>
            </a:r>
            <a:endParaRPr sz="1100">
              <a:solidFill>
                <a:srgbClr val="000000"/>
              </a:solidFill>
              <a:highlight>
                <a:srgbClr val="FFFFFF"/>
              </a:highlight>
              <a:latin typeface="Roboto"/>
              <a:ea typeface="Roboto"/>
              <a:cs typeface="Roboto"/>
              <a:sym typeface="Roboto"/>
            </a:endParaRPr>
          </a:p>
          <a:p>
            <a:pPr indent="-298450" lvl="0" marL="457200" rtl="0" algn="l">
              <a:lnSpc>
                <a:spcPct val="115000"/>
              </a:lnSpc>
              <a:spcBef>
                <a:spcPts val="1000"/>
              </a:spcBef>
              <a:spcAft>
                <a:spcPts val="0"/>
              </a:spcAft>
              <a:buClr>
                <a:srgbClr val="000000"/>
              </a:buClr>
              <a:buSzPts val="1100"/>
              <a:buFont typeface="Roboto"/>
              <a:buChar char="●"/>
            </a:pPr>
            <a:r>
              <a:rPr lang="en" sz="1100">
                <a:solidFill>
                  <a:srgbClr val="2962FF"/>
                </a:solidFill>
                <a:highlight>
                  <a:srgbClr val="FFFFFF"/>
                </a:highlight>
                <a:uFill>
                  <a:noFill/>
                </a:uFill>
                <a:latin typeface="Roboto"/>
                <a:ea typeface="Roboto"/>
                <a:cs typeface="Roboto"/>
                <a:sym typeface="Roboto"/>
                <a:hlinkClick r:id="rId9">
                  <a:extLst>
                    <a:ext uri="{A12FA001-AC4F-418D-AE19-62706E023703}">
                      <ahyp:hlinkClr val="tx"/>
                    </a:ext>
                  </a:extLst>
                </a:hlinkClick>
              </a:rPr>
              <a:t>MetaManager</a:t>
            </a:r>
            <a:r>
              <a:rPr lang="en" sz="1100">
                <a:solidFill>
                  <a:srgbClr val="000000"/>
                </a:solidFill>
                <a:highlight>
                  <a:srgbClr val="FFFFFF"/>
                </a:highlight>
                <a:latin typeface="Roboto"/>
                <a:ea typeface="Roboto"/>
                <a:cs typeface="Roboto"/>
                <a:sym typeface="Roboto"/>
              </a:rPr>
              <a:t>: the message processor between edged and edgehub. It is also responsible for storing/retrieving metadata to/from a lightweight database (SQLite).</a:t>
            </a:r>
            <a:endParaRPr sz="1100">
              <a:solidFill>
                <a:srgbClr val="000000"/>
              </a:solidFill>
              <a:highlight>
                <a:srgbClr val="FFFFFF"/>
              </a:highlight>
              <a:latin typeface="Roboto"/>
              <a:ea typeface="Roboto"/>
              <a:cs typeface="Roboto"/>
              <a:sym typeface="Roboto"/>
            </a:endParaRPr>
          </a:p>
          <a:p>
            <a:pPr indent="0" lvl="0" marL="0" rtl="0" algn="l">
              <a:lnSpc>
                <a:spcPct val="115000"/>
              </a:lnSpc>
              <a:spcBef>
                <a:spcPts val="1000"/>
              </a:spcBef>
              <a:spcAft>
                <a:spcPts val="0"/>
              </a:spcAft>
              <a:buNone/>
            </a:pPr>
            <a:r>
              <a:t/>
            </a:r>
            <a:endParaRPr sz="900">
              <a:solidFill>
                <a:srgbClr val="000000"/>
              </a:solidFill>
              <a:highlight>
                <a:srgbClr val="FFFFFF"/>
              </a:highlight>
              <a:latin typeface="Roboto"/>
              <a:ea typeface="Roboto"/>
              <a:cs typeface="Roboto"/>
              <a:sym typeface="Roboto"/>
            </a:endParaRPr>
          </a:p>
          <a:p>
            <a:pPr indent="0" lvl="0" marL="0" rtl="0" algn="l">
              <a:lnSpc>
                <a:spcPct val="115000"/>
              </a:lnSpc>
              <a:spcBef>
                <a:spcPts val="1000"/>
              </a:spcBef>
              <a:spcAft>
                <a:spcPts val="1000"/>
              </a:spcAft>
              <a:buNone/>
            </a:pPr>
            <a:r>
              <a:t/>
            </a:r>
            <a:endParaRPr sz="10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9"/>
          <p:cNvSpPr txBox="1"/>
          <p:nvPr>
            <p:ph type="title"/>
          </p:nvPr>
        </p:nvSpPr>
        <p:spPr>
          <a:xfrm>
            <a:off x="467450" y="442625"/>
            <a:ext cx="7505700" cy="6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EdgeGallery: Open source </a:t>
            </a:r>
            <a:r>
              <a:rPr lang="en" sz="2500"/>
              <a:t>Telco Edge</a:t>
            </a:r>
            <a:endParaRPr sz="2500"/>
          </a:p>
        </p:txBody>
      </p:sp>
      <p:sp>
        <p:nvSpPr>
          <p:cNvPr id="401" name="Google Shape;401;p49"/>
          <p:cNvSpPr txBox="1"/>
          <p:nvPr>
            <p:ph idx="1" type="body"/>
          </p:nvPr>
        </p:nvSpPr>
        <p:spPr>
          <a:xfrm>
            <a:off x="518750" y="1404575"/>
            <a:ext cx="3694200" cy="59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EdgeGallery is open source MEC based </a:t>
            </a:r>
            <a:r>
              <a:rPr lang="en"/>
              <a:t>edge platform for </a:t>
            </a:r>
            <a:r>
              <a:rPr lang="en"/>
              <a:t>Telcos.  </a:t>
            </a:r>
            <a:endParaRPr/>
          </a:p>
          <a:p>
            <a:pPr indent="0" lvl="0" marL="0" rtl="0" algn="l">
              <a:spcBef>
                <a:spcPts val="1600"/>
              </a:spcBef>
              <a:spcAft>
                <a:spcPts val="0"/>
              </a:spcAft>
              <a:buNone/>
            </a:pPr>
            <a:r>
              <a:rPr lang="en"/>
              <a:t>It deliver a Edge PaaS system where application developer and integrator, develop, deploy and do life cycle </a:t>
            </a:r>
            <a:r>
              <a:rPr lang="en"/>
              <a:t>management</a:t>
            </a:r>
            <a:r>
              <a:rPr lang="en"/>
              <a:t>.</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solidFill>
                  <a:srgbClr val="2962FF"/>
                </a:solidFill>
              </a:rPr>
              <a:t>Details</a:t>
            </a:r>
            <a:r>
              <a:rPr lang="en">
                <a:solidFill>
                  <a:srgbClr val="2962FF"/>
                </a:solidFill>
              </a:rPr>
              <a:t> will be covered in future sessions</a:t>
            </a:r>
            <a:r>
              <a:rPr lang="en"/>
              <a:t> </a:t>
            </a:r>
            <a:endParaRPr/>
          </a:p>
        </p:txBody>
      </p:sp>
      <p:pic>
        <p:nvPicPr>
          <p:cNvPr id="402" name="Google Shape;402;p49"/>
          <p:cNvPicPr preferRelativeResize="0"/>
          <p:nvPr/>
        </p:nvPicPr>
        <p:blipFill>
          <a:blip r:embed="rId3">
            <a:alphaModFix/>
          </a:blip>
          <a:stretch>
            <a:fillRect/>
          </a:stretch>
        </p:blipFill>
        <p:spPr>
          <a:xfrm>
            <a:off x="4455876" y="1366500"/>
            <a:ext cx="3911576" cy="32670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0"/>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a:t>
            </a:r>
            <a:endParaRPr/>
          </a:p>
        </p:txBody>
      </p:sp>
      <p:sp>
        <p:nvSpPr>
          <p:cNvPr id="408" name="Google Shape;408;p50"/>
          <p:cNvSpPr txBox="1"/>
          <p:nvPr>
            <p:ph idx="1" type="body"/>
          </p:nvPr>
        </p:nvSpPr>
        <p:spPr>
          <a:xfrm>
            <a:off x="540725" y="1609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Go through previous Cloud </a:t>
            </a:r>
            <a:r>
              <a:rPr lang="en" sz="1600"/>
              <a:t>hands</a:t>
            </a:r>
            <a:r>
              <a:rPr lang="en" sz="1600"/>
              <a:t> on video and do below </a:t>
            </a:r>
            <a:r>
              <a:rPr lang="en" sz="1600"/>
              <a:t>exercise based on today's understanding</a:t>
            </a:r>
            <a:r>
              <a:rPr lang="en" sz="1600"/>
              <a:t>:</a:t>
            </a:r>
            <a:endParaRPr sz="1600"/>
          </a:p>
          <a:p>
            <a:pPr indent="-330200" lvl="0" marL="457200" rtl="0" algn="l">
              <a:spcBef>
                <a:spcPts val="1600"/>
              </a:spcBef>
              <a:spcAft>
                <a:spcPts val="0"/>
              </a:spcAft>
              <a:buSzPts val="1600"/>
              <a:buAutoNum type="arabicPeriod"/>
            </a:pPr>
            <a:r>
              <a:rPr lang="en" sz="1600"/>
              <a:t>On </a:t>
            </a:r>
            <a:r>
              <a:rPr lang="en" sz="1600"/>
              <a:t>GCP create VM instance</a:t>
            </a:r>
            <a:endParaRPr sz="1600"/>
          </a:p>
          <a:p>
            <a:pPr indent="-330200" lvl="0" marL="457200" rtl="0" algn="l">
              <a:spcBef>
                <a:spcPts val="0"/>
              </a:spcBef>
              <a:spcAft>
                <a:spcPts val="0"/>
              </a:spcAft>
              <a:buSzPts val="1600"/>
              <a:buAutoNum type="arabicPeriod"/>
            </a:pPr>
            <a:r>
              <a:rPr lang="en" sz="1600"/>
              <a:t> Deploy and run  applications.</a:t>
            </a:r>
            <a:endParaRPr sz="16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1"/>
          <p:cNvSpPr txBox="1"/>
          <p:nvPr>
            <p:ph type="title"/>
          </p:nvPr>
        </p:nvSpPr>
        <p:spPr>
          <a:xfrm>
            <a:off x="848975" y="2209750"/>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6"/>
          <p:cNvSpPr txBox="1"/>
          <p:nvPr>
            <p:ph type="title"/>
          </p:nvPr>
        </p:nvSpPr>
        <p:spPr>
          <a:xfrm>
            <a:off x="307950" y="15842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Cloud Computing Overview</a:t>
            </a:r>
            <a:endParaRPr sz="2600"/>
          </a:p>
        </p:txBody>
      </p:sp>
      <p:sp>
        <p:nvSpPr>
          <p:cNvPr id="149" name="Google Shape;149;p16"/>
          <p:cNvSpPr txBox="1"/>
          <p:nvPr>
            <p:ph idx="1" type="body"/>
          </p:nvPr>
        </p:nvSpPr>
        <p:spPr>
          <a:xfrm>
            <a:off x="295350" y="855825"/>
            <a:ext cx="4161000" cy="20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404040"/>
                </a:solidFill>
                <a:highlight>
                  <a:schemeClr val="dk1"/>
                </a:highlight>
                <a:latin typeface="Arial"/>
                <a:ea typeface="Arial"/>
                <a:cs typeface="Arial"/>
                <a:sym typeface="Arial"/>
              </a:rPr>
              <a:t>Cloud computing is the delivery of computing services—including servers, storage, databases, networking, software, analytics, and intelligence—over the Internet (“the cloud”). </a:t>
            </a:r>
            <a:endParaRPr sz="1000">
              <a:solidFill>
                <a:srgbClr val="404040"/>
              </a:solidFill>
              <a:highlight>
                <a:schemeClr val="dk1"/>
              </a:highlight>
              <a:latin typeface="Arial"/>
              <a:ea typeface="Arial"/>
              <a:cs typeface="Arial"/>
              <a:sym typeface="Arial"/>
            </a:endParaRPr>
          </a:p>
          <a:p>
            <a:pPr indent="-292100" lvl="0" marL="457200" rtl="0" algn="l">
              <a:lnSpc>
                <a:spcPct val="115000"/>
              </a:lnSpc>
              <a:spcBef>
                <a:spcPts val="1600"/>
              </a:spcBef>
              <a:spcAft>
                <a:spcPts val="0"/>
              </a:spcAft>
              <a:buClr>
                <a:srgbClr val="404040"/>
              </a:buClr>
              <a:buSzPts val="1000"/>
              <a:buFont typeface="Arial"/>
              <a:buChar char="●"/>
            </a:pPr>
            <a:r>
              <a:rPr lang="en" sz="1000">
                <a:solidFill>
                  <a:srgbClr val="404040"/>
                </a:solidFill>
                <a:highlight>
                  <a:schemeClr val="dk1"/>
                </a:highlight>
                <a:latin typeface="Arial"/>
                <a:ea typeface="Arial"/>
                <a:cs typeface="Arial"/>
                <a:sym typeface="Arial"/>
              </a:rPr>
              <a:t>It offer faster innovation, flexible resources, and economies of scale.</a:t>
            </a:r>
            <a:endParaRPr sz="1000">
              <a:solidFill>
                <a:srgbClr val="404040"/>
              </a:solidFill>
              <a:highlight>
                <a:schemeClr val="dk1"/>
              </a:highlight>
              <a:latin typeface="Arial"/>
              <a:ea typeface="Arial"/>
              <a:cs typeface="Arial"/>
              <a:sym typeface="Arial"/>
            </a:endParaRPr>
          </a:p>
          <a:p>
            <a:pPr indent="-292100" lvl="0" marL="457200" rtl="0" algn="l">
              <a:lnSpc>
                <a:spcPct val="115000"/>
              </a:lnSpc>
              <a:spcBef>
                <a:spcPts val="0"/>
              </a:spcBef>
              <a:spcAft>
                <a:spcPts val="0"/>
              </a:spcAft>
              <a:buClr>
                <a:srgbClr val="404040"/>
              </a:buClr>
              <a:buSzPts val="1000"/>
              <a:buFont typeface="Arial"/>
              <a:buChar char="●"/>
            </a:pPr>
            <a:r>
              <a:rPr lang="en" sz="1000">
                <a:solidFill>
                  <a:srgbClr val="404040"/>
                </a:solidFill>
                <a:highlight>
                  <a:schemeClr val="dk1"/>
                </a:highlight>
                <a:latin typeface="Arial"/>
                <a:ea typeface="Arial"/>
                <a:cs typeface="Arial"/>
                <a:sym typeface="Arial"/>
              </a:rPr>
              <a:t>Pay-as-you-go, helping lower operating costs, run infrastructure more efficiently and scale as business needs change.</a:t>
            </a:r>
            <a:endParaRPr sz="850">
              <a:solidFill>
                <a:srgbClr val="404040"/>
              </a:solidFill>
              <a:highlight>
                <a:schemeClr val="dk1"/>
              </a:highlight>
              <a:latin typeface="Arial"/>
              <a:ea typeface="Arial"/>
              <a:cs typeface="Arial"/>
              <a:sym typeface="Arial"/>
            </a:endParaRPr>
          </a:p>
          <a:p>
            <a:pPr indent="0" lvl="0" marL="0" rtl="0" algn="l">
              <a:lnSpc>
                <a:spcPct val="115000"/>
              </a:lnSpc>
              <a:spcBef>
                <a:spcPts val="1600"/>
              </a:spcBef>
              <a:spcAft>
                <a:spcPts val="0"/>
              </a:spcAft>
              <a:buNone/>
            </a:pPr>
            <a:r>
              <a:t/>
            </a:r>
            <a:endParaRPr sz="750">
              <a:solidFill>
                <a:srgbClr val="222222"/>
              </a:solidFill>
              <a:highlight>
                <a:srgbClr val="FFFFFF"/>
              </a:highlight>
              <a:latin typeface="Arial"/>
              <a:ea typeface="Arial"/>
              <a:cs typeface="Arial"/>
              <a:sym typeface="Arial"/>
            </a:endParaRPr>
          </a:p>
          <a:p>
            <a:pPr indent="0" lvl="0" marL="0" rtl="0" algn="l">
              <a:lnSpc>
                <a:spcPct val="115000"/>
              </a:lnSpc>
              <a:spcBef>
                <a:spcPts val="1600"/>
              </a:spcBef>
              <a:spcAft>
                <a:spcPts val="0"/>
              </a:spcAft>
              <a:buNone/>
            </a:pPr>
            <a:r>
              <a:t/>
            </a:r>
            <a:endParaRPr sz="750">
              <a:solidFill>
                <a:srgbClr val="222222"/>
              </a:solidFill>
              <a:highlight>
                <a:srgbClr val="FFFFFF"/>
              </a:highlight>
              <a:latin typeface="Arial"/>
              <a:ea typeface="Arial"/>
              <a:cs typeface="Arial"/>
              <a:sym typeface="Arial"/>
            </a:endParaRPr>
          </a:p>
          <a:p>
            <a:pPr indent="0" lvl="0" marL="0" rtl="0" algn="l">
              <a:lnSpc>
                <a:spcPct val="115000"/>
              </a:lnSpc>
              <a:spcBef>
                <a:spcPts val="1600"/>
              </a:spcBef>
              <a:spcAft>
                <a:spcPts val="1600"/>
              </a:spcAft>
              <a:buNone/>
            </a:pPr>
            <a:r>
              <a:t/>
            </a:r>
            <a:endParaRPr sz="600">
              <a:latin typeface="Arial"/>
              <a:ea typeface="Arial"/>
              <a:cs typeface="Arial"/>
              <a:sym typeface="Arial"/>
            </a:endParaRPr>
          </a:p>
        </p:txBody>
      </p:sp>
      <p:sp>
        <p:nvSpPr>
          <p:cNvPr id="150" name="Google Shape;150;p16"/>
          <p:cNvSpPr txBox="1"/>
          <p:nvPr/>
        </p:nvSpPr>
        <p:spPr>
          <a:xfrm>
            <a:off x="319775" y="2814925"/>
            <a:ext cx="8280900" cy="259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900">
                <a:solidFill>
                  <a:srgbClr val="404040"/>
                </a:solidFill>
                <a:highlight>
                  <a:schemeClr val="dk1"/>
                </a:highlight>
              </a:rPr>
              <a:t>Benefits of Cloud computing:</a:t>
            </a:r>
            <a:endParaRPr b="1" sz="900">
              <a:solidFill>
                <a:srgbClr val="404040"/>
              </a:solidFill>
              <a:highlight>
                <a:schemeClr val="dk1"/>
              </a:highlight>
            </a:endParaRPr>
          </a:p>
          <a:p>
            <a:pPr indent="0" lvl="0" marL="0" rtl="0" algn="l">
              <a:lnSpc>
                <a:spcPct val="115000"/>
              </a:lnSpc>
              <a:spcBef>
                <a:spcPts val="1000"/>
              </a:spcBef>
              <a:spcAft>
                <a:spcPts val="0"/>
              </a:spcAft>
              <a:buNone/>
            </a:pPr>
            <a:r>
              <a:rPr b="1" lang="en" sz="800">
                <a:solidFill>
                  <a:srgbClr val="404040"/>
                </a:solidFill>
                <a:highlight>
                  <a:schemeClr val="dk1"/>
                </a:highlight>
              </a:rPr>
              <a:t>Cost: </a:t>
            </a:r>
            <a:r>
              <a:rPr lang="en" sz="800">
                <a:solidFill>
                  <a:srgbClr val="404040"/>
                </a:solidFill>
                <a:highlight>
                  <a:schemeClr val="dk1"/>
                </a:highlight>
              </a:rPr>
              <a:t>Reduce the Capex/Opex of buying hardware and software and setting up and running on-site datacenters. </a:t>
            </a:r>
            <a:endParaRPr sz="800">
              <a:solidFill>
                <a:srgbClr val="404040"/>
              </a:solidFill>
              <a:highlight>
                <a:schemeClr val="dk1"/>
              </a:highlight>
            </a:endParaRPr>
          </a:p>
          <a:p>
            <a:pPr indent="0" lvl="0" marL="0" rtl="0" algn="l">
              <a:lnSpc>
                <a:spcPct val="115000"/>
              </a:lnSpc>
              <a:spcBef>
                <a:spcPts val="1000"/>
              </a:spcBef>
              <a:spcAft>
                <a:spcPts val="0"/>
              </a:spcAft>
              <a:buNone/>
            </a:pPr>
            <a:r>
              <a:rPr b="1" lang="en" sz="800">
                <a:solidFill>
                  <a:srgbClr val="404040"/>
                </a:solidFill>
                <a:highlight>
                  <a:schemeClr val="dk1"/>
                </a:highlight>
              </a:rPr>
              <a:t>Speed: </a:t>
            </a:r>
            <a:r>
              <a:rPr lang="en" sz="800">
                <a:solidFill>
                  <a:srgbClr val="404040"/>
                </a:solidFill>
                <a:highlight>
                  <a:schemeClr val="dk1"/>
                </a:highlight>
              </a:rPr>
              <a:t>Self service and on demand nature enable vast amounts of computing resources to be provisioned in minutes, typically with just a few mouse clicks.</a:t>
            </a:r>
            <a:endParaRPr sz="800">
              <a:solidFill>
                <a:srgbClr val="404040"/>
              </a:solidFill>
              <a:highlight>
                <a:schemeClr val="dk1"/>
              </a:highlight>
            </a:endParaRPr>
          </a:p>
          <a:p>
            <a:pPr indent="0" lvl="0" marL="0" rtl="0" algn="l">
              <a:lnSpc>
                <a:spcPct val="115000"/>
              </a:lnSpc>
              <a:spcBef>
                <a:spcPts val="1000"/>
              </a:spcBef>
              <a:spcAft>
                <a:spcPts val="0"/>
              </a:spcAft>
              <a:buNone/>
            </a:pPr>
            <a:r>
              <a:rPr b="1" lang="en" sz="800">
                <a:solidFill>
                  <a:srgbClr val="404040"/>
                </a:solidFill>
                <a:highlight>
                  <a:schemeClr val="dk1"/>
                </a:highlight>
              </a:rPr>
              <a:t>Global scale: </a:t>
            </a:r>
            <a:r>
              <a:rPr lang="en" sz="800">
                <a:solidFill>
                  <a:srgbClr val="404040"/>
                </a:solidFill>
                <a:highlight>
                  <a:schemeClr val="dk1"/>
                </a:highlight>
              </a:rPr>
              <a:t>Scale elastically as per user demand across globe.</a:t>
            </a:r>
            <a:endParaRPr sz="800">
              <a:solidFill>
                <a:srgbClr val="404040"/>
              </a:solidFill>
              <a:highlight>
                <a:schemeClr val="dk1"/>
              </a:highlight>
            </a:endParaRPr>
          </a:p>
          <a:p>
            <a:pPr indent="0" lvl="0" marL="0" rtl="0" algn="l">
              <a:lnSpc>
                <a:spcPct val="115000"/>
              </a:lnSpc>
              <a:spcBef>
                <a:spcPts val="1000"/>
              </a:spcBef>
              <a:spcAft>
                <a:spcPts val="0"/>
              </a:spcAft>
              <a:buNone/>
            </a:pPr>
            <a:r>
              <a:rPr b="1" lang="en" sz="800">
                <a:solidFill>
                  <a:srgbClr val="404040"/>
                </a:solidFill>
                <a:highlight>
                  <a:schemeClr val="dk1"/>
                </a:highlight>
              </a:rPr>
              <a:t>Performance:</a:t>
            </a:r>
            <a:r>
              <a:rPr lang="en" sz="800">
                <a:solidFill>
                  <a:srgbClr val="404040"/>
                </a:solidFill>
                <a:highlight>
                  <a:schemeClr val="dk1"/>
                </a:highlight>
              </a:rPr>
              <a:t> regularly upgraded to the latest generation of fast and efficient computing hardware.</a:t>
            </a:r>
            <a:endParaRPr sz="800">
              <a:solidFill>
                <a:srgbClr val="404040"/>
              </a:solidFill>
              <a:highlight>
                <a:schemeClr val="dk1"/>
              </a:highlight>
            </a:endParaRPr>
          </a:p>
          <a:p>
            <a:pPr indent="0" lvl="0" marL="0" rtl="0" algn="l">
              <a:lnSpc>
                <a:spcPct val="115000"/>
              </a:lnSpc>
              <a:spcBef>
                <a:spcPts val="1000"/>
              </a:spcBef>
              <a:spcAft>
                <a:spcPts val="0"/>
              </a:spcAft>
              <a:buNone/>
            </a:pPr>
            <a:r>
              <a:rPr b="1" lang="en" sz="800">
                <a:solidFill>
                  <a:srgbClr val="404040"/>
                </a:solidFill>
                <a:highlight>
                  <a:schemeClr val="dk1"/>
                </a:highlight>
              </a:rPr>
              <a:t>Reliability:</a:t>
            </a:r>
            <a:r>
              <a:rPr lang="en" sz="800">
                <a:solidFill>
                  <a:srgbClr val="404040"/>
                </a:solidFill>
                <a:highlight>
                  <a:schemeClr val="dk1"/>
                </a:highlight>
              </a:rPr>
              <a:t> Makes data backup, disaster recovery and business continuity easier and less expensive because data can be mirrored at multiple redundant sites on the cloud provider’s network.</a:t>
            </a:r>
            <a:endParaRPr sz="800">
              <a:solidFill>
                <a:srgbClr val="404040"/>
              </a:solidFill>
              <a:highlight>
                <a:schemeClr val="dk1"/>
              </a:highlight>
            </a:endParaRPr>
          </a:p>
          <a:p>
            <a:pPr indent="0" lvl="0" marL="0" rtl="0" algn="l">
              <a:lnSpc>
                <a:spcPct val="115000"/>
              </a:lnSpc>
              <a:spcBef>
                <a:spcPts val="1000"/>
              </a:spcBef>
              <a:spcAft>
                <a:spcPts val="0"/>
              </a:spcAft>
              <a:buNone/>
            </a:pPr>
            <a:r>
              <a:rPr b="1" lang="en" sz="800">
                <a:solidFill>
                  <a:srgbClr val="404040"/>
                </a:solidFill>
                <a:highlight>
                  <a:schemeClr val="dk1"/>
                </a:highlight>
              </a:rPr>
              <a:t>Security:</a:t>
            </a:r>
            <a:r>
              <a:rPr lang="en" sz="800">
                <a:solidFill>
                  <a:srgbClr val="404040"/>
                </a:solidFill>
                <a:highlight>
                  <a:schemeClr val="dk1"/>
                </a:highlight>
              </a:rPr>
              <a:t> Offer a broad set of policies, technologies and controls that strengthen security posture overall, helping protect your data, apps and infrastructure from potential threats.</a:t>
            </a:r>
            <a:endParaRPr sz="800">
              <a:solidFill>
                <a:srgbClr val="404040"/>
              </a:solidFill>
              <a:highlight>
                <a:schemeClr val="dk1"/>
              </a:highlight>
            </a:endParaRPr>
          </a:p>
          <a:p>
            <a:pPr indent="0" lvl="0" marL="0" rtl="0" algn="l">
              <a:lnSpc>
                <a:spcPct val="115000"/>
              </a:lnSpc>
              <a:spcBef>
                <a:spcPts val="1000"/>
              </a:spcBef>
              <a:spcAft>
                <a:spcPts val="1000"/>
              </a:spcAft>
              <a:buNone/>
            </a:pPr>
            <a:r>
              <a:t/>
            </a:r>
            <a:endParaRPr sz="900">
              <a:solidFill>
                <a:srgbClr val="404040"/>
              </a:solidFill>
              <a:highlight>
                <a:schemeClr val="dk1"/>
              </a:highlight>
            </a:endParaRPr>
          </a:p>
        </p:txBody>
      </p:sp>
      <p:pic>
        <p:nvPicPr>
          <p:cNvPr id="151" name="Google Shape;151;p16"/>
          <p:cNvPicPr preferRelativeResize="0"/>
          <p:nvPr/>
        </p:nvPicPr>
        <p:blipFill>
          <a:blip r:embed="rId3">
            <a:alphaModFix/>
          </a:blip>
          <a:stretch>
            <a:fillRect/>
          </a:stretch>
        </p:blipFill>
        <p:spPr>
          <a:xfrm>
            <a:off x="5111920" y="316900"/>
            <a:ext cx="3576955" cy="268782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2"/>
          <p:cNvSpPr txBox="1"/>
          <p:nvPr>
            <p:ph type="title"/>
          </p:nvPr>
        </p:nvSpPr>
        <p:spPr>
          <a:xfrm>
            <a:off x="467350" y="414975"/>
            <a:ext cx="7505700" cy="954600"/>
          </a:xfrm>
          <a:prstGeom prst="rect">
            <a:avLst/>
          </a:prstGeom>
        </p:spPr>
        <p:txBody>
          <a:bodyPr anchorCtr="0" anchor="t" bIns="91425" lIns="91425" spcFirstLastPara="1" rIns="91425" wrap="square" tIns="91425">
            <a:noAutofit/>
          </a:bodyPr>
          <a:lstStyle/>
          <a:p>
            <a:pPr indent="0" lvl="0" marL="0" rtl="0" algn="l">
              <a:lnSpc>
                <a:spcPct val="120000"/>
              </a:lnSpc>
              <a:spcBef>
                <a:spcPts val="1800"/>
              </a:spcBef>
              <a:spcAft>
                <a:spcPts val="0"/>
              </a:spcAft>
              <a:buNone/>
            </a:pPr>
            <a:r>
              <a:rPr b="1" lang="en" sz="1700">
                <a:solidFill>
                  <a:srgbClr val="191919"/>
                </a:solidFill>
                <a:highlight>
                  <a:srgbClr val="FFFFFF"/>
                </a:highlight>
                <a:latin typeface="Arial"/>
                <a:ea typeface="Arial"/>
                <a:cs typeface="Arial"/>
                <a:sym typeface="Arial"/>
              </a:rPr>
              <a:t>Why does edge computing matter?</a:t>
            </a:r>
            <a:endParaRPr b="1" sz="1700">
              <a:solidFill>
                <a:srgbClr val="191919"/>
              </a:solidFill>
              <a:highlight>
                <a:srgbClr val="FFFFFF"/>
              </a:highlight>
              <a:latin typeface="Arial"/>
              <a:ea typeface="Arial"/>
              <a:cs typeface="Arial"/>
              <a:sym typeface="Arial"/>
            </a:endParaRPr>
          </a:p>
          <a:p>
            <a:pPr indent="0" lvl="0" marL="0" rtl="0" algn="l">
              <a:spcBef>
                <a:spcPts val="1200"/>
              </a:spcBef>
              <a:spcAft>
                <a:spcPts val="0"/>
              </a:spcAft>
              <a:buNone/>
            </a:pPr>
            <a:r>
              <a:t/>
            </a:r>
            <a:endParaRPr/>
          </a:p>
        </p:txBody>
      </p:sp>
      <p:sp>
        <p:nvSpPr>
          <p:cNvPr id="419" name="Google Shape;419;p52"/>
          <p:cNvSpPr txBox="1"/>
          <p:nvPr>
            <p:ph idx="1" type="body"/>
          </p:nvPr>
        </p:nvSpPr>
        <p:spPr>
          <a:xfrm>
            <a:off x="515875" y="1080925"/>
            <a:ext cx="8121600" cy="3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191919"/>
                </a:solidFill>
                <a:highlight>
                  <a:srgbClr val="FFFFFF"/>
                </a:highlight>
                <a:latin typeface="Arial"/>
                <a:ea typeface="Arial"/>
                <a:cs typeface="Arial"/>
                <a:sym typeface="Arial"/>
              </a:rPr>
              <a:t>Edge computing is the ability to process and store data faster, enabling for more efficient real-time applications that are critical to companies. Before edge computing, a smartphone scanning a person’s face for facial recognition would need to run the facial recognition algorithm through a cloud-based service, which would take a lot of time to process. With an edge computing model, the algorithm could run locally on an edge server or gateway, or even on the smartphone itself, given the increasing power of smartphones. Applications such as virtual and augmented reality, self-driving cars, smart cities and even building-automation systems require fast processing and response.</a:t>
            </a:r>
            <a:endParaRPr sz="1150">
              <a:solidFill>
                <a:srgbClr val="191919"/>
              </a:solidFill>
              <a:highlight>
                <a:srgbClr val="FFFFFF"/>
              </a:highlight>
              <a:latin typeface="Arial"/>
              <a:ea typeface="Arial"/>
              <a:cs typeface="Arial"/>
              <a:sym typeface="Arial"/>
            </a:endParaRPr>
          </a:p>
          <a:p>
            <a:pPr indent="-314325" lvl="0" marL="457200" rtl="0" algn="l">
              <a:spcBef>
                <a:spcPts val="1600"/>
              </a:spcBef>
              <a:spcAft>
                <a:spcPts val="0"/>
              </a:spcAft>
              <a:buClr>
                <a:srgbClr val="222222"/>
              </a:buClr>
              <a:buSzPts val="1350"/>
              <a:buFont typeface="Arial"/>
              <a:buChar char="○"/>
            </a:pPr>
            <a:r>
              <a:rPr lang="en" sz="1150">
                <a:solidFill>
                  <a:srgbClr val="191919"/>
                </a:solidFill>
                <a:highlight>
                  <a:srgbClr val="FFFFFF"/>
                </a:highlight>
                <a:latin typeface="Arial"/>
                <a:ea typeface="Arial"/>
                <a:cs typeface="Arial"/>
                <a:sym typeface="Arial"/>
              </a:rPr>
              <a:t>When IoT devices have poor connectivity.</a:t>
            </a:r>
            <a:endParaRPr sz="1150">
              <a:solidFill>
                <a:srgbClr val="191919"/>
              </a:solidFill>
              <a:highlight>
                <a:srgbClr val="FFFFFF"/>
              </a:highlight>
              <a:latin typeface="Arial"/>
              <a:ea typeface="Arial"/>
              <a:cs typeface="Arial"/>
              <a:sym typeface="Arial"/>
            </a:endParaRPr>
          </a:p>
          <a:p>
            <a:pPr indent="-314325" lvl="0" marL="457200" rtl="0" algn="l">
              <a:spcBef>
                <a:spcPts val="0"/>
              </a:spcBef>
              <a:spcAft>
                <a:spcPts val="0"/>
              </a:spcAft>
              <a:buClr>
                <a:srgbClr val="222222"/>
              </a:buClr>
              <a:buSzPts val="1350"/>
              <a:buFont typeface="Arial"/>
              <a:buChar char="○"/>
            </a:pPr>
            <a:r>
              <a:rPr lang="en" sz="1150">
                <a:solidFill>
                  <a:srgbClr val="191919"/>
                </a:solidFill>
                <a:highlight>
                  <a:srgbClr val="FFFFFF"/>
                </a:highlight>
                <a:latin typeface="Arial"/>
                <a:ea typeface="Arial"/>
                <a:cs typeface="Arial"/>
                <a:sym typeface="Arial"/>
              </a:rPr>
              <a:t>Not efficient for IoT devices to be in constant touch with the central cloud.</a:t>
            </a:r>
            <a:endParaRPr sz="1150">
              <a:solidFill>
                <a:srgbClr val="191919"/>
              </a:solidFill>
              <a:highlight>
                <a:srgbClr val="FFFFFF"/>
              </a:highlight>
              <a:latin typeface="Arial"/>
              <a:ea typeface="Arial"/>
              <a:cs typeface="Arial"/>
              <a:sym typeface="Arial"/>
            </a:endParaRPr>
          </a:p>
          <a:p>
            <a:pPr indent="-314325" lvl="0" marL="457200" rtl="0" algn="l">
              <a:spcBef>
                <a:spcPts val="0"/>
              </a:spcBef>
              <a:spcAft>
                <a:spcPts val="0"/>
              </a:spcAft>
              <a:buClr>
                <a:srgbClr val="222222"/>
              </a:buClr>
              <a:buSzPts val="1350"/>
              <a:buFont typeface="Arial"/>
              <a:buChar char="○"/>
            </a:pPr>
            <a:r>
              <a:rPr lang="en" sz="1150">
                <a:solidFill>
                  <a:srgbClr val="191919"/>
                </a:solidFill>
                <a:highlight>
                  <a:srgbClr val="FFFFFF"/>
                </a:highlight>
                <a:latin typeface="Arial"/>
                <a:ea typeface="Arial"/>
                <a:cs typeface="Arial"/>
                <a:sym typeface="Arial"/>
              </a:rPr>
              <a:t>The latency factor reduces latency because data doesn’t have to traverse over a network to a central cloud for processing.</a:t>
            </a:r>
            <a:endParaRPr sz="1150">
              <a:solidFill>
                <a:srgbClr val="191919"/>
              </a:solidFill>
              <a:highlight>
                <a:srgbClr val="FFFFFF"/>
              </a:highlight>
              <a:latin typeface="Arial"/>
              <a:ea typeface="Arial"/>
              <a:cs typeface="Arial"/>
              <a:sym typeface="Arial"/>
            </a:endParaRPr>
          </a:p>
          <a:p>
            <a:pPr indent="-314325" lvl="0" marL="457200" rtl="0" algn="l">
              <a:spcBef>
                <a:spcPts val="0"/>
              </a:spcBef>
              <a:spcAft>
                <a:spcPts val="0"/>
              </a:spcAft>
              <a:buClr>
                <a:srgbClr val="222222"/>
              </a:buClr>
              <a:buSzPts val="1350"/>
              <a:buFont typeface="Arial"/>
              <a:buChar char="○"/>
            </a:pPr>
            <a:r>
              <a:rPr lang="en" sz="1150">
                <a:solidFill>
                  <a:srgbClr val="191919"/>
                </a:solidFill>
                <a:highlight>
                  <a:srgbClr val="FFFFFF"/>
                </a:highlight>
                <a:latin typeface="Arial"/>
                <a:ea typeface="Arial"/>
                <a:cs typeface="Arial"/>
                <a:sym typeface="Arial"/>
              </a:rPr>
              <a:t>Where latencies are untenable like manufacturing or financial services.</a:t>
            </a:r>
            <a:endParaRPr sz="1150">
              <a:solidFill>
                <a:srgbClr val="191919"/>
              </a:solidFill>
              <a:highlight>
                <a:srgbClr val="FFFFFF"/>
              </a:highlight>
              <a:latin typeface="Arial"/>
              <a:ea typeface="Arial"/>
              <a:cs typeface="Arial"/>
              <a:sym typeface="Arial"/>
            </a:endParaRPr>
          </a:p>
          <a:p>
            <a:pPr indent="-314325" lvl="0" marL="457200" rtl="0" algn="l">
              <a:spcBef>
                <a:spcPts val="0"/>
              </a:spcBef>
              <a:spcAft>
                <a:spcPts val="0"/>
              </a:spcAft>
              <a:buClr>
                <a:srgbClr val="222222"/>
              </a:buClr>
              <a:buSzPts val="1350"/>
              <a:buFont typeface="Arial"/>
              <a:buChar char="○"/>
            </a:pPr>
            <a:r>
              <a:rPr lang="en" sz="1150">
                <a:solidFill>
                  <a:srgbClr val="191919"/>
                </a:solidFill>
                <a:highlight>
                  <a:srgbClr val="FFFFFF"/>
                </a:highlight>
                <a:latin typeface="Arial"/>
                <a:ea typeface="Arial"/>
                <a:cs typeface="Arial"/>
                <a:sym typeface="Arial"/>
              </a:rPr>
              <a:t>As soon as data is produced, it doesn’t need to send over a network; instead, it compiles the data and sends daily reports to the cloud for long term storage, i.e., reduces the data traversing.</a:t>
            </a:r>
            <a:endParaRPr sz="1150">
              <a:solidFill>
                <a:srgbClr val="191919"/>
              </a:solidFill>
              <a:highlight>
                <a:srgbClr val="FFFFFF"/>
              </a:highlight>
              <a:latin typeface="Arial"/>
              <a:ea typeface="Arial"/>
              <a:cs typeface="Arial"/>
              <a:sym typeface="Arial"/>
            </a:endParaRPr>
          </a:p>
          <a:p>
            <a:pPr indent="-314325" lvl="0" marL="457200" rtl="0" algn="l">
              <a:spcBef>
                <a:spcPts val="0"/>
              </a:spcBef>
              <a:spcAft>
                <a:spcPts val="0"/>
              </a:spcAft>
              <a:buClr>
                <a:srgbClr val="222222"/>
              </a:buClr>
              <a:buSzPts val="1350"/>
              <a:buFont typeface="Arial"/>
              <a:buChar char="○"/>
            </a:pPr>
            <a:r>
              <a:rPr lang="en" sz="1150">
                <a:solidFill>
                  <a:srgbClr val="191919"/>
                </a:solidFill>
                <a:highlight>
                  <a:srgbClr val="FFFFFF"/>
                </a:highlight>
                <a:latin typeface="Arial"/>
                <a:ea typeface="Arial"/>
                <a:cs typeface="Arial"/>
                <a:sym typeface="Arial"/>
              </a:rPr>
              <a:t>The buildout of the next-generation 5G cellular networks by telecommunication companies.</a:t>
            </a:r>
            <a:endParaRPr sz="1150">
              <a:solidFill>
                <a:srgbClr val="191919"/>
              </a:solidFill>
              <a:highlight>
                <a:srgbClr val="FFFFFF"/>
              </a:highlight>
              <a:latin typeface="Arial"/>
              <a:ea typeface="Arial"/>
              <a:cs typeface="Arial"/>
              <a:sym typeface="Arial"/>
            </a:endParaRPr>
          </a:p>
          <a:p>
            <a:pPr indent="-314325" lvl="0" marL="457200" rtl="0" algn="l">
              <a:spcBef>
                <a:spcPts val="0"/>
              </a:spcBef>
              <a:spcAft>
                <a:spcPts val="0"/>
              </a:spcAft>
              <a:buClr>
                <a:srgbClr val="222222"/>
              </a:buClr>
              <a:buSzPts val="1350"/>
              <a:buFont typeface="Arial"/>
              <a:buChar char="○"/>
            </a:pPr>
            <a:r>
              <a:rPr lang="en" sz="1150">
                <a:solidFill>
                  <a:srgbClr val="191919"/>
                </a:solidFill>
                <a:highlight>
                  <a:srgbClr val="FFFFFF"/>
                </a:highlight>
                <a:latin typeface="Arial"/>
                <a:ea typeface="Arial"/>
                <a:cs typeface="Arial"/>
                <a:sym typeface="Arial"/>
              </a:rPr>
              <a:t>Direct access to gateway into the telecom provider’s network, which connects to a public IaaS cloud provider.</a:t>
            </a:r>
            <a:endParaRPr sz="1150">
              <a:solidFill>
                <a:srgbClr val="191919"/>
              </a:solidFill>
              <a:highlight>
                <a:srgbClr val="FFFFFF"/>
              </a:highlight>
              <a:latin typeface="Arial"/>
              <a:ea typeface="Arial"/>
              <a:cs typeface="Arial"/>
              <a:sym typeface="Arial"/>
            </a:endParaRPr>
          </a:p>
          <a:p>
            <a:pPr indent="0" lvl="0" marL="0" rtl="0" algn="l">
              <a:spcBef>
                <a:spcPts val="0"/>
              </a:spcBef>
              <a:spcAft>
                <a:spcPts val="1600"/>
              </a:spcAft>
              <a:buNone/>
            </a:pPr>
            <a:r>
              <a:t/>
            </a:r>
            <a:endParaRPr sz="1150">
              <a:solidFill>
                <a:srgbClr val="191919"/>
              </a:solidFill>
              <a:highlight>
                <a:srgbClr val="FFFFFF"/>
              </a:highlight>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3"/>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3"/>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26" name="Google Shape;426;p53"/>
          <p:cNvPicPr preferRelativeResize="0"/>
          <p:nvPr/>
        </p:nvPicPr>
        <p:blipFill>
          <a:blip r:embed="rId3">
            <a:alphaModFix/>
          </a:blip>
          <a:stretch>
            <a:fillRect/>
          </a:stretch>
        </p:blipFill>
        <p:spPr>
          <a:xfrm>
            <a:off x="0" y="26359"/>
            <a:ext cx="9144000" cy="509078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4"/>
          <p:cNvSpPr txBox="1"/>
          <p:nvPr>
            <p:ph type="title"/>
          </p:nvPr>
        </p:nvSpPr>
        <p:spPr>
          <a:xfrm>
            <a:off x="669950" y="344700"/>
            <a:ext cx="7505700" cy="954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rgbClr val="674EA7"/>
                </a:solidFill>
              </a:rPr>
              <a:t>Where are Edges ? </a:t>
            </a:r>
            <a:endParaRPr>
              <a:solidFill>
                <a:srgbClr val="674EA7"/>
              </a:solidFill>
            </a:endParaRPr>
          </a:p>
        </p:txBody>
      </p:sp>
      <p:pic>
        <p:nvPicPr>
          <p:cNvPr id="432" name="Google Shape;432;p54"/>
          <p:cNvPicPr preferRelativeResize="0"/>
          <p:nvPr/>
        </p:nvPicPr>
        <p:blipFill>
          <a:blip r:embed="rId3">
            <a:alphaModFix/>
          </a:blip>
          <a:stretch>
            <a:fillRect/>
          </a:stretch>
        </p:blipFill>
        <p:spPr>
          <a:xfrm>
            <a:off x="740775" y="1138800"/>
            <a:ext cx="6654449" cy="31121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5"/>
          <p:cNvSpPr txBox="1"/>
          <p:nvPr>
            <p:ph type="title"/>
          </p:nvPr>
        </p:nvSpPr>
        <p:spPr>
          <a:xfrm>
            <a:off x="600800" y="393150"/>
            <a:ext cx="7505700" cy="954600"/>
          </a:xfrm>
          <a:prstGeom prst="rect">
            <a:avLst/>
          </a:prstGeom>
        </p:spPr>
        <p:txBody>
          <a:bodyPr anchorCtr="0" anchor="t" bIns="91425" lIns="91425" spcFirstLastPara="1" rIns="91425" wrap="square" tIns="91425">
            <a:noAutofit/>
          </a:bodyPr>
          <a:lstStyle/>
          <a:p>
            <a:pPr indent="0" lvl="0" marL="0" marR="0" rtl="0" algn="l">
              <a:lnSpc>
                <a:spcPct val="120000"/>
              </a:lnSpc>
              <a:spcBef>
                <a:spcPts val="1800"/>
              </a:spcBef>
              <a:spcAft>
                <a:spcPts val="0"/>
              </a:spcAft>
              <a:buNone/>
            </a:pPr>
            <a:r>
              <a:rPr b="1" lang="en" sz="1700">
                <a:solidFill>
                  <a:srgbClr val="191919"/>
                </a:solidFill>
                <a:highlight>
                  <a:srgbClr val="FFFFFF"/>
                </a:highlight>
                <a:latin typeface="Arial"/>
                <a:ea typeface="Arial"/>
                <a:cs typeface="Arial"/>
                <a:sym typeface="Arial"/>
              </a:rPr>
              <a:t>Use Cases where Edge Computing becomes critical</a:t>
            </a:r>
            <a:endParaRPr b="1" sz="1700">
              <a:solidFill>
                <a:srgbClr val="191919"/>
              </a:solidFill>
              <a:highlight>
                <a:srgbClr val="FFFFFF"/>
              </a:highlight>
              <a:latin typeface="Arial"/>
              <a:ea typeface="Arial"/>
              <a:cs typeface="Arial"/>
              <a:sym typeface="Arial"/>
            </a:endParaRPr>
          </a:p>
          <a:p>
            <a:pPr indent="0" lvl="0" marL="0" marR="0" rtl="0" algn="l">
              <a:lnSpc>
                <a:spcPct val="120000"/>
              </a:lnSpc>
              <a:spcBef>
                <a:spcPts val="1800"/>
              </a:spcBef>
              <a:spcAft>
                <a:spcPts val="1200"/>
              </a:spcAft>
              <a:buNone/>
            </a:pPr>
            <a:r>
              <a:t/>
            </a:r>
            <a:endParaRPr b="1" sz="1700">
              <a:solidFill>
                <a:srgbClr val="191919"/>
              </a:solidFill>
              <a:highlight>
                <a:srgbClr val="FFFFFF"/>
              </a:highlight>
              <a:latin typeface="Arial"/>
              <a:ea typeface="Arial"/>
              <a:cs typeface="Arial"/>
              <a:sym typeface="Arial"/>
            </a:endParaRPr>
          </a:p>
        </p:txBody>
      </p:sp>
      <p:sp>
        <p:nvSpPr>
          <p:cNvPr id="438" name="Google Shape;438;p55"/>
          <p:cNvSpPr txBox="1"/>
          <p:nvPr>
            <p:ph idx="1" type="body"/>
          </p:nvPr>
        </p:nvSpPr>
        <p:spPr>
          <a:xfrm>
            <a:off x="564400" y="1347750"/>
            <a:ext cx="7505700" cy="2981100"/>
          </a:xfrm>
          <a:prstGeom prst="rect">
            <a:avLst/>
          </a:prstGeom>
        </p:spPr>
        <p:txBody>
          <a:bodyPr anchorCtr="0" anchor="t" bIns="91425" lIns="91425" spcFirstLastPara="1" rIns="91425" wrap="square" tIns="91425">
            <a:noAutofit/>
          </a:bodyPr>
          <a:lstStyle/>
          <a:p>
            <a:pPr indent="-314325" lvl="0" marL="457200" rtl="0" algn="l">
              <a:spcBef>
                <a:spcPts val="0"/>
              </a:spcBef>
              <a:spcAft>
                <a:spcPts val="0"/>
              </a:spcAft>
              <a:buClr>
                <a:srgbClr val="222222"/>
              </a:buClr>
              <a:buSzPts val="1350"/>
              <a:buFont typeface="Arial"/>
              <a:buChar char="○"/>
            </a:pPr>
            <a:r>
              <a:rPr lang="en" sz="1350">
                <a:solidFill>
                  <a:srgbClr val="222222"/>
                </a:solidFill>
                <a:highlight>
                  <a:srgbClr val="FFFFFF"/>
                </a:highlight>
                <a:latin typeface="Arial"/>
                <a:ea typeface="Arial"/>
                <a:cs typeface="Arial"/>
                <a:sym typeface="Arial"/>
              </a:rPr>
              <a:t>Having low latency, e.g., Closed-loop interaction between machine insights.</a:t>
            </a:r>
            <a:endParaRPr sz="1350">
              <a:solidFill>
                <a:srgbClr val="222222"/>
              </a:solidFill>
              <a:highlight>
                <a:srgbClr val="FFFFFF"/>
              </a:highlight>
              <a:latin typeface="Arial"/>
              <a:ea typeface="Arial"/>
              <a:cs typeface="Arial"/>
              <a:sym typeface="Arial"/>
            </a:endParaRPr>
          </a:p>
          <a:p>
            <a:pPr indent="-314325" lvl="0" marL="457200" rtl="0" algn="l">
              <a:spcBef>
                <a:spcPts val="0"/>
              </a:spcBef>
              <a:spcAft>
                <a:spcPts val="0"/>
              </a:spcAft>
              <a:buClr>
                <a:srgbClr val="222222"/>
              </a:buClr>
              <a:buSzPts val="1350"/>
              <a:buFont typeface="Arial"/>
              <a:buChar char="○"/>
            </a:pPr>
            <a:r>
              <a:rPr lang="en" sz="1350">
                <a:solidFill>
                  <a:srgbClr val="222222"/>
                </a:solidFill>
                <a:highlight>
                  <a:srgbClr val="FFFFFF"/>
                </a:highlight>
                <a:latin typeface="Arial"/>
                <a:ea typeface="Arial"/>
                <a:cs typeface="Arial"/>
                <a:sym typeface="Arial"/>
              </a:rPr>
              <a:t>For real-time analytics, access to temporal data.</a:t>
            </a:r>
            <a:endParaRPr sz="1350">
              <a:solidFill>
                <a:srgbClr val="222222"/>
              </a:solidFill>
              <a:highlight>
                <a:srgbClr val="FFFFFF"/>
              </a:highlight>
              <a:latin typeface="Arial"/>
              <a:ea typeface="Arial"/>
              <a:cs typeface="Arial"/>
              <a:sym typeface="Arial"/>
            </a:endParaRPr>
          </a:p>
          <a:p>
            <a:pPr indent="-314325" lvl="0" marL="457200" rtl="0" algn="l">
              <a:spcBef>
                <a:spcPts val="0"/>
              </a:spcBef>
              <a:spcAft>
                <a:spcPts val="0"/>
              </a:spcAft>
              <a:buClr>
                <a:srgbClr val="222222"/>
              </a:buClr>
              <a:buSzPts val="1350"/>
              <a:buFont typeface="Arial"/>
              <a:buChar char="○"/>
            </a:pPr>
            <a:r>
              <a:rPr lang="en" sz="1350">
                <a:solidFill>
                  <a:srgbClr val="222222"/>
                </a:solidFill>
                <a:highlight>
                  <a:srgbClr val="FFFFFF"/>
                </a:highlight>
                <a:latin typeface="Arial"/>
                <a:ea typeface="Arial"/>
                <a:cs typeface="Arial"/>
                <a:sym typeface="Arial"/>
              </a:rPr>
              <a:t>Low connectivity, e.g., Remote Location.</a:t>
            </a:r>
            <a:endParaRPr sz="1350">
              <a:solidFill>
                <a:srgbClr val="222222"/>
              </a:solidFill>
              <a:highlight>
                <a:srgbClr val="FFFFFF"/>
              </a:highlight>
              <a:latin typeface="Arial"/>
              <a:ea typeface="Arial"/>
              <a:cs typeface="Arial"/>
              <a:sym typeface="Arial"/>
            </a:endParaRPr>
          </a:p>
          <a:p>
            <a:pPr indent="-314325" lvl="0" marL="457200" rtl="0" algn="l">
              <a:spcBef>
                <a:spcPts val="0"/>
              </a:spcBef>
              <a:spcAft>
                <a:spcPts val="0"/>
              </a:spcAft>
              <a:buClr>
                <a:srgbClr val="222222"/>
              </a:buClr>
              <a:buSzPts val="1350"/>
              <a:buFont typeface="Arial"/>
              <a:buChar char="○"/>
            </a:pPr>
            <a:r>
              <a:rPr lang="en" sz="1350">
                <a:solidFill>
                  <a:srgbClr val="222222"/>
                </a:solidFill>
                <a:highlight>
                  <a:srgbClr val="FFFFFF"/>
                </a:highlight>
                <a:latin typeface="Arial"/>
                <a:ea typeface="Arial"/>
                <a:cs typeface="Arial"/>
                <a:sym typeface="Arial"/>
              </a:rPr>
              <a:t>The high cost of transferring data to the cloud.</a:t>
            </a:r>
            <a:endParaRPr sz="1350">
              <a:solidFill>
                <a:srgbClr val="222222"/>
              </a:solidFill>
              <a:highlight>
                <a:srgbClr val="FFFFFF"/>
              </a:highlight>
              <a:latin typeface="Arial"/>
              <a:ea typeface="Arial"/>
              <a:cs typeface="Arial"/>
              <a:sym typeface="Arial"/>
            </a:endParaRPr>
          </a:p>
          <a:p>
            <a:pPr indent="-314325" lvl="0" marL="457200" rtl="0" algn="l">
              <a:spcBef>
                <a:spcPts val="0"/>
              </a:spcBef>
              <a:spcAft>
                <a:spcPts val="0"/>
              </a:spcAft>
              <a:buClr>
                <a:srgbClr val="222222"/>
              </a:buClr>
              <a:buSzPts val="1350"/>
              <a:buFont typeface="Arial"/>
              <a:buChar char="○"/>
            </a:pPr>
            <a:r>
              <a:rPr lang="en" sz="1350">
                <a:solidFill>
                  <a:srgbClr val="222222"/>
                </a:solidFill>
                <a:highlight>
                  <a:srgbClr val="FFFFFF"/>
                </a:highlight>
                <a:latin typeface="Arial"/>
                <a:ea typeface="Arial"/>
                <a:cs typeface="Arial"/>
                <a:sym typeface="Arial"/>
              </a:rPr>
              <a:t>Bandwidth.</a:t>
            </a:r>
            <a:endParaRPr sz="1350">
              <a:solidFill>
                <a:srgbClr val="222222"/>
              </a:solidFill>
              <a:highlight>
                <a:srgbClr val="FFFFFF"/>
              </a:highlight>
              <a:latin typeface="Arial"/>
              <a:ea typeface="Arial"/>
              <a:cs typeface="Arial"/>
              <a:sym typeface="Arial"/>
            </a:endParaRPr>
          </a:p>
          <a:p>
            <a:pPr indent="-314325" lvl="0" marL="457200" rtl="0" algn="l">
              <a:spcBef>
                <a:spcPts val="0"/>
              </a:spcBef>
              <a:spcAft>
                <a:spcPts val="0"/>
              </a:spcAft>
              <a:buClr>
                <a:srgbClr val="222222"/>
              </a:buClr>
              <a:buSzPts val="1350"/>
              <a:buFont typeface="Arial"/>
              <a:buChar char="○"/>
            </a:pPr>
            <a:r>
              <a:rPr lang="en" sz="1350">
                <a:solidFill>
                  <a:srgbClr val="222222"/>
                </a:solidFill>
                <a:highlight>
                  <a:srgbClr val="FFFFFF"/>
                </a:highlight>
                <a:latin typeface="Arial"/>
                <a:ea typeface="Arial"/>
                <a:cs typeface="Arial"/>
                <a:sym typeface="Arial"/>
              </a:rPr>
              <a:t>Cybersecurity constraints.</a:t>
            </a:r>
            <a:endParaRPr sz="1350">
              <a:solidFill>
                <a:srgbClr val="222222"/>
              </a:solidFill>
              <a:highlight>
                <a:srgbClr val="FFFFFF"/>
              </a:highlight>
              <a:latin typeface="Arial"/>
              <a:ea typeface="Arial"/>
              <a:cs typeface="Arial"/>
              <a:sym typeface="Arial"/>
            </a:endParaRPr>
          </a:p>
          <a:p>
            <a:pPr indent="-314325" lvl="0" marL="457200" rtl="0" algn="l">
              <a:spcBef>
                <a:spcPts val="0"/>
              </a:spcBef>
              <a:spcAft>
                <a:spcPts val="0"/>
              </a:spcAft>
              <a:buClr>
                <a:srgbClr val="222222"/>
              </a:buClr>
              <a:buSzPts val="1350"/>
              <a:buFont typeface="Arial"/>
              <a:buChar char="○"/>
            </a:pPr>
            <a:r>
              <a:rPr lang="en" sz="1350">
                <a:solidFill>
                  <a:srgbClr val="222222"/>
                </a:solidFill>
                <a:highlight>
                  <a:srgbClr val="FFFFFF"/>
                </a:highlight>
                <a:latin typeface="Arial"/>
                <a:ea typeface="Arial"/>
                <a:cs typeface="Arial"/>
                <a:sym typeface="Arial"/>
              </a:rPr>
              <a:t>Compliance and Regulation.</a:t>
            </a:r>
            <a:endParaRPr sz="1350">
              <a:solidFill>
                <a:srgbClr val="222222"/>
              </a:solidFill>
              <a:highlight>
                <a:srgbClr val="FFFFFF"/>
              </a:highlight>
              <a:latin typeface="Arial"/>
              <a:ea typeface="Arial"/>
              <a:cs typeface="Arial"/>
              <a:sym typeface="Arial"/>
            </a:endParaRPr>
          </a:p>
          <a:p>
            <a:pPr indent="-314325" lvl="0" marL="457200" rtl="0" algn="l">
              <a:spcBef>
                <a:spcPts val="0"/>
              </a:spcBef>
              <a:spcAft>
                <a:spcPts val="0"/>
              </a:spcAft>
              <a:buClr>
                <a:srgbClr val="222222"/>
              </a:buClr>
              <a:buSzPts val="1350"/>
              <a:buFont typeface="Arial"/>
              <a:buChar char="○"/>
            </a:pPr>
            <a:r>
              <a:rPr lang="en" sz="1350">
                <a:solidFill>
                  <a:srgbClr val="222222"/>
                </a:solidFill>
                <a:highlight>
                  <a:srgbClr val="FFFFFF"/>
                </a:highlight>
                <a:latin typeface="Arial"/>
                <a:ea typeface="Arial"/>
                <a:cs typeface="Arial"/>
                <a:sym typeface="Arial"/>
              </a:rPr>
              <a:t>The immediacy of Analysis, e.g., To check machine performance.</a:t>
            </a:r>
            <a:endParaRPr sz="1350">
              <a:solidFill>
                <a:srgbClr val="222222"/>
              </a:solidFill>
              <a:highlight>
                <a:srgbClr val="FFFFFF"/>
              </a:highlight>
              <a:latin typeface="Arial"/>
              <a:ea typeface="Arial"/>
              <a:cs typeface="Arial"/>
              <a:sym typeface="Arial"/>
            </a:endParaRPr>
          </a:p>
          <a:p>
            <a:pPr indent="-314325" lvl="0" marL="457200" rtl="0" algn="l">
              <a:spcBef>
                <a:spcPts val="0"/>
              </a:spcBef>
              <a:spcAft>
                <a:spcPts val="0"/>
              </a:spcAft>
              <a:buClr>
                <a:srgbClr val="222222"/>
              </a:buClr>
              <a:buSzPts val="1350"/>
              <a:buFont typeface="Arial"/>
              <a:buChar char="○"/>
            </a:pPr>
            <a:r>
              <a:rPr lang="en" sz="1350">
                <a:solidFill>
                  <a:srgbClr val="222222"/>
                </a:solidFill>
                <a:highlight>
                  <a:srgbClr val="FFFFFF"/>
                </a:highlight>
                <a:latin typeface="Arial"/>
                <a:ea typeface="Arial"/>
                <a:cs typeface="Arial"/>
                <a:sym typeface="Arial"/>
              </a:rPr>
              <a:t>Predictive Maintenance.</a:t>
            </a:r>
            <a:endParaRPr sz="1350">
              <a:solidFill>
                <a:srgbClr val="222222"/>
              </a:solidFill>
              <a:highlight>
                <a:srgbClr val="FFFFFF"/>
              </a:highlight>
              <a:latin typeface="Arial"/>
              <a:ea typeface="Arial"/>
              <a:cs typeface="Arial"/>
              <a:sym typeface="Arial"/>
            </a:endParaRPr>
          </a:p>
          <a:p>
            <a:pPr indent="-314325" lvl="0" marL="457200" rtl="0" algn="l">
              <a:spcBef>
                <a:spcPts val="0"/>
              </a:spcBef>
              <a:spcAft>
                <a:spcPts val="0"/>
              </a:spcAft>
              <a:buClr>
                <a:srgbClr val="222222"/>
              </a:buClr>
              <a:buSzPts val="1350"/>
              <a:buFont typeface="Arial"/>
              <a:buChar char="○"/>
            </a:pPr>
            <a:r>
              <a:rPr lang="en" sz="1350">
                <a:solidFill>
                  <a:srgbClr val="222222"/>
                </a:solidFill>
                <a:highlight>
                  <a:srgbClr val="FFFFFF"/>
                </a:highlight>
                <a:latin typeface="Arial"/>
                <a:ea typeface="Arial"/>
                <a:cs typeface="Arial"/>
                <a:sym typeface="Arial"/>
              </a:rPr>
              <a:t>Energy Efficiency Management.</a:t>
            </a:r>
            <a:endParaRPr sz="1350">
              <a:solidFill>
                <a:srgbClr val="222222"/>
              </a:solidFill>
              <a:highlight>
                <a:srgbClr val="FFFFFF"/>
              </a:highlight>
              <a:latin typeface="Arial"/>
              <a:ea typeface="Arial"/>
              <a:cs typeface="Arial"/>
              <a:sym typeface="Arial"/>
            </a:endParaRPr>
          </a:p>
          <a:p>
            <a:pPr indent="-314325" lvl="0" marL="457200" rtl="0" algn="l">
              <a:spcBef>
                <a:spcPts val="0"/>
              </a:spcBef>
              <a:spcAft>
                <a:spcPts val="0"/>
              </a:spcAft>
              <a:buClr>
                <a:srgbClr val="222222"/>
              </a:buClr>
              <a:buSzPts val="1350"/>
              <a:buFont typeface="Arial"/>
              <a:buChar char="○"/>
            </a:pPr>
            <a:r>
              <a:rPr lang="en" sz="1350">
                <a:solidFill>
                  <a:srgbClr val="222222"/>
                </a:solidFill>
                <a:highlight>
                  <a:srgbClr val="FFFFFF"/>
                </a:highlight>
                <a:latin typeface="Arial"/>
                <a:ea typeface="Arial"/>
                <a:cs typeface="Arial"/>
                <a:sym typeface="Arial"/>
              </a:rPr>
              <a:t>Flexible Device Replacement.</a:t>
            </a:r>
            <a:endParaRPr sz="1350">
              <a:solidFill>
                <a:srgbClr val="222222"/>
              </a:solidFill>
              <a:highlight>
                <a:srgbClr val="FFFFFF"/>
              </a:highlight>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6"/>
          <p:cNvSpPr txBox="1"/>
          <p:nvPr>
            <p:ph type="title"/>
          </p:nvPr>
        </p:nvSpPr>
        <p:spPr>
          <a:xfrm>
            <a:off x="348275" y="365125"/>
            <a:ext cx="7505700" cy="954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Deployment Models of Cloud Computing</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p:txBody>
      </p:sp>
      <p:sp>
        <p:nvSpPr>
          <p:cNvPr id="444" name="Google Shape;444;p56"/>
          <p:cNvSpPr txBox="1"/>
          <p:nvPr>
            <p:ph idx="1" type="body"/>
          </p:nvPr>
        </p:nvSpPr>
        <p:spPr>
          <a:xfrm>
            <a:off x="417475" y="1199250"/>
            <a:ext cx="4099500" cy="329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rgbClr val="191919"/>
                </a:solidFill>
                <a:highlight>
                  <a:srgbClr val="FFFFFF"/>
                </a:highlight>
                <a:latin typeface="Arial"/>
                <a:ea typeface="Arial"/>
                <a:cs typeface="Arial"/>
                <a:sym typeface="Arial"/>
              </a:rPr>
              <a:t>Due to different need and limitations of users, Cloud provider provide cloud services with different way of deployment. </a:t>
            </a:r>
            <a:endParaRPr sz="1100">
              <a:solidFill>
                <a:srgbClr val="191919"/>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rPr lang="en" sz="1100">
                <a:solidFill>
                  <a:srgbClr val="191919"/>
                </a:solidFill>
                <a:highlight>
                  <a:srgbClr val="FFFFFF"/>
                </a:highlight>
                <a:latin typeface="Arial"/>
                <a:ea typeface="Arial"/>
                <a:cs typeface="Arial"/>
                <a:sym typeface="Arial"/>
              </a:rPr>
              <a:t>There are four main deployment models, each of which has its characteristics.</a:t>
            </a:r>
            <a:endParaRPr sz="1100">
              <a:solidFill>
                <a:srgbClr val="191919"/>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191919"/>
              </a:solidFill>
              <a:highlight>
                <a:srgbClr val="FFFFFF"/>
              </a:highlight>
              <a:latin typeface="Arial"/>
              <a:ea typeface="Arial"/>
              <a:cs typeface="Arial"/>
              <a:sym typeface="Arial"/>
            </a:endParaRPr>
          </a:p>
          <a:p>
            <a:pPr indent="-292100" lvl="0" marL="457200" rtl="0" algn="l">
              <a:lnSpc>
                <a:spcPct val="115000"/>
              </a:lnSpc>
              <a:spcBef>
                <a:spcPts val="0"/>
              </a:spcBef>
              <a:spcAft>
                <a:spcPts val="0"/>
              </a:spcAft>
              <a:buClr>
                <a:srgbClr val="191919"/>
              </a:buClr>
              <a:buSzPts val="1000"/>
              <a:buFont typeface="Arial"/>
              <a:buChar char="●"/>
            </a:pPr>
            <a:r>
              <a:rPr b="1" lang="en" sz="1000">
                <a:solidFill>
                  <a:srgbClr val="191919"/>
                </a:solidFill>
                <a:highlight>
                  <a:schemeClr val="dk1"/>
                </a:highlight>
                <a:latin typeface="Arial"/>
                <a:ea typeface="Arial"/>
                <a:cs typeface="Arial"/>
                <a:sym typeface="Arial"/>
              </a:rPr>
              <a:t>Public Cloud:</a:t>
            </a:r>
            <a:r>
              <a:rPr lang="en" sz="1000">
                <a:solidFill>
                  <a:srgbClr val="191919"/>
                </a:solidFill>
                <a:highlight>
                  <a:schemeClr val="dk1"/>
                </a:highlight>
                <a:latin typeface="Arial"/>
                <a:ea typeface="Arial"/>
                <a:cs typeface="Arial"/>
                <a:sym typeface="Arial"/>
              </a:rPr>
              <a:t> Public Clouds can be used by the public on a commercial basis but owned by a </a:t>
            </a:r>
            <a:r>
              <a:rPr lang="en" sz="1000">
                <a:solidFill>
                  <a:srgbClr val="191919"/>
                </a:solidFill>
                <a:highlight>
                  <a:schemeClr val="dk1"/>
                </a:highlight>
                <a:uFill>
                  <a:noFill/>
                </a:uFill>
                <a:latin typeface="Arial"/>
                <a:ea typeface="Arial"/>
                <a:cs typeface="Arial"/>
                <a:sym typeface="Arial"/>
                <a:hlinkClick r:id="rId3">
                  <a:extLst>
                    <a:ext uri="{A12FA001-AC4F-418D-AE19-62706E023703}">
                      <ahyp:hlinkClr val="tx"/>
                    </a:ext>
                  </a:extLst>
                </a:hlinkClick>
              </a:rPr>
              <a:t>cloud service provider</a:t>
            </a:r>
            <a:r>
              <a:rPr lang="en" sz="1000">
                <a:solidFill>
                  <a:srgbClr val="191919"/>
                </a:solidFill>
                <a:highlight>
                  <a:schemeClr val="dk1"/>
                </a:highlight>
                <a:latin typeface="Arial"/>
                <a:ea typeface="Arial"/>
                <a:cs typeface="Arial"/>
                <a:sym typeface="Arial"/>
              </a:rPr>
              <a:t>. </a:t>
            </a:r>
            <a:endParaRPr sz="1000">
              <a:solidFill>
                <a:srgbClr val="191919"/>
              </a:solidFill>
              <a:highlight>
                <a:schemeClr val="dk1"/>
              </a:highlight>
              <a:latin typeface="Arial"/>
              <a:ea typeface="Arial"/>
              <a:cs typeface="Arial"/>
              <a:sym typeface="Arial"/>
            </a:endParaRPr>
          </a:p>
          <a:p>
            <a:pPr indent="-292100" lvl="0" marL="457200" rtl="0" algn="l">
              <a:lnSpc>
                <a:spcPct val="115000"/>
              </a:lnSpc>
              <a:spcBef>
                <a:spcPts val="1000"/>
              </a:spcBef>
              <a:spcAft>
                <a:spcPts val="0"/>
              </a:spcAft>
              <a:buClr>
                <a:srgbClr val="191919"/>
              </a:buClr>
              <a:buSzPts val="1000"/>
              <a:buFont typeface="Arial"/>
              <a:buChar char="●"/>
            </a:pPr>
            <a:r>
              <a:rPr b="1" lang="en" sz="1000">
                <a:solidFill>
                  <a:srgbClr val="191919"/>
                </a:solidFill>
                <a:highlight>
                  <a:schemeClr val="dk1"/>
                </a:highlight>
                <a:latin typeface="Arial"/>
                <a:ea typeface="Arial"/>
                <a:cs typeface="Arial"/>
                <a:sym typeface="Arial"/>
              </a:rPr>
              <a:t>Private Cloud:</a:t>
            </a:r>
            <a:r>
              <a:rPr lang="en" sz="1000">
                <a:solidFill>
                  <a:srgbClr val="191919"/>
                </a:solidFill>
                <a:highlight>
                  <a:schemeClr val="dk1"/>
                </a:highlight>
                <a:latin typeface="Arial"/>
                <a:ea typeface="Arial"/>
                <a:cs typeface="Arial"/>
                <a:sym typeface="Arial"/>
              </a:rPr>
              <a:t> Private Clouds are deployed, maintained, and operated solely for specific organizations.</a:t>
            </a:r>
            <a:endParaRPr b="1" sz="1000">
              <a:solidFill>
                <a:srgbClr val="191919"/>
              </a:solidFill>
              <a:highlight>
                <a:srgbClr val="FFFFFF"/>
              </a:highlight>
              <a:latin typeface="Arial"/>
              <a:ea typeface="Arial"/>
              <a:cs typeface="Arial"/>
              <a:sym typeface="Arial"/>
            </a:endParaRPr>
          </a:p>
          <a:p>
            <a:pPr indent="-292100" lvl="0" marL="457200" rtl="0" algn="l">
              <a:lnSpc>
                <a:spcPct val="115000"/>
              </a:lnSpc>
              <a:spcBef>
                <a:spcPts val="1000"/>
              </a:spcBef>
              <a:spcAft>
                <a:spcPts val="0"/>
              </a:spcAft>
              <a:buClr>
                <a:srgbClr val="191919"/>
              </a:buClr>
              <a:buSzPts val="1000"/>
              <a:buFont typeface="Arial"/>
              <a:buChar char="●"/>
            </a:pPr>
            <a:r>
              <a:rPr b="1" lang="en" sz="1000">
                <a:solidFill>
                  <a:srgbClr val="191919"/>
                </a:solidFill>
                <a:highlight>
                  <a:srgbClr val="FFFFFF"/>
                </a:highlight>
                <a:latin typeface="Arial"/>
                <a:ea typeface="Arial"/>
                <a:cs typeface="Arial"/>
                <a:sym typeface="Arial"/>
              </a:rPr>
              <a:t>Community Cloud:</a:t>
            </a:r>
            <a:r>
              <a:rPr lang="en" sz="1000">
                <a:solidFill>
                  <a:srgbClr val="191919"/>
                </a:solidFill>
                <a:highlight>
                  <a:srgbClr val="FFFFFF"/>
                </a:highlight>
                <a:latin typeface="Arial"/>
                <a:ea typeface="Arial"/>
                <a:cs typeface="Arial"/>
                <a:sym typeface="Arial"/>
              </a:rPr>
              <a:t> </a:t>
            </a:r>
            <a:r>
              <a:rPr lang="en" sz="1000">
                <a:solidFill>
                  <a:srgbClr val="191919"/>
                </a:solidFill>
                <a:highlight>
                  <a:srgbClr val="FFFFFF"/>
                </a:highlight>
                <a:uFill>
                  <a:noFill/>
                </a:uFill>
                <a:latin typeface="Arial"/>
                <a:ea typeface="Arial"/>
                <a:cs typeface="Arial"/>
                <a:sym typeface="Arial"/>
                <a:hlinkClick r:id="rId4">
                  <a:extLst>
                    <a:ext uri="{A12FA001-AC4F-418D-AE19-62706E023703}">
                      <ahyp:hlinkClr val="tx"/>
                    </a:ext>
                  </a:extLst>
                </a:hlinkClick>
              </a:rPr>
              <a:t>Community Cloud infrastructures</a:t>
            </a:r>
            <a:r>
              <a:rPr lang="en" sz="1000">
                <a:solidFill>
                  <a:srgbClr val="191919"/>
                </a:solidFill>
                <a:highlight>
                  <a:srgbClr val="FFFFFF"/>
                </a:highlight>
                <a:latin typeface="Arial"/>
                <a:ea typeface="Arial"/>
                <a:cs typeface="Arial"/>
                <a:sym typeface="Arial"/>
              </a:rPr>
              <a:t> allow a cloud to be shared among several organizations with shared in</a:t>
            </a:r>
            <a:r>
              <a:rPr lang="en" sz="1000">
                <a:solidFill>
                  <a:srgbClr val="191919"/>
                </a:solidFill>
                <a:highlight>
                  <a:srgbClr val="FFFFFF"/>
                </a:highlight>
                <a:latin typeface="Arial"/>
                <a:ea typeface="Arial"/>
                <a:cs typeface="Arial"/>
                <a:sym typeface="Arial"/>
              </a:rPr>
              <a:t>t</a:t>
            </a:r>
            <a:r>
              <a:rPr lang="en" sz="1000">
                <a:solidFill>
                  <a:srgbClr val="191919"/>
                </a:solidFill>
                <a:highlight>
                  <a:srgbClr val="FFFFFF"/>
                </a:highlight>
                <a:latin typeface="Arial"/>
                <a:ea typeface="Arial"/>
                <a:cs typeface="Arial"/>
                <a:sym typeface="Arial"/>
              </a:rPr>
              <a:t>erests and similar requirements. </a:t>
            </a:r>
            <a:endParaRPr sz="1000">
              <a:solidFill>
                <a:srgbClr val="191919"/>
              </a:solidFill>
              <a:highlight>
                <a:srgbClr val="FFFFFF"/>
              </a:highlight>
              <a:latin typeface="Arial"/>
              <a:ea typeface="Arial"/>
              <a:cs typeface="Arial"/>
              <a:sym typeface="Arial"/>
            </a:endParaRPr>
          </a:p>
          <a:p>
            <a:pPr indent="-292100" lvl="0" marL="457200" rtl="0" algn="l">
              <a:lnSpc>
                <a:spcPct val="115000"/>
              </a:lnSpc>
              <a:spcBef>
                <a:spcPts val="1000"/>
              </a:spcBef>
              <a:spcAft>
                <a:spcPts val="1000"/>
              </a:spcAft>
              <a:buClr>
                <a:srgbClr val="191919"/>
              </a:buClr>
              <a:buSzPts val="1000"/>
              <a:buFont typeface="Arial"/>
              <a:buChar char="●"/>
            </a:pPr>
            <a:r>
              <a:rPr b="1" lang="en" sz="1000">
                <a:solidFill>
                  <a:srgbClr val="191919"/>
                </a:solidFill>
                <a:highlight>
                  <a:srgbClr val="FFFFFF"/>
                </a:highlight>
                <a:latin typeface="Arial"/>
                <a:ea typeface="Arial"/>
                <a:cs typeface="Arial"/>
                <a:sym typeface="Arial"/>
              </a:rPr>
              <a:t>Hybrid Cloud</a:t>
            </a:r>
            <a:r>
              <a:rPr lang="en" sz="1000">
                <a:solidFill>
                  <a:srgbClr val="191919"/>
                </a:solidFill>
                <a:highlight>
                  <a:srgbClr val="FFFFFF"/>
                </a:highlight>
                <a:latin typeface="Arial"/>
                <a:ea typeface="Arial"/>
                <a:cs typeface="Arial"/>
                <a:sym typeface="Arial"/>
              </a:rPr>
              <a:t>: Hybrid clouds combine public and private clouds, bound together by technology that allows data and applications to be shared between them</a:t>
            </a:r>
            <a:endParaRPr sz="1000">
              <a:solidFill>
                <a:srgbClr val="191919"/>
              </a:solidFill>
              <a:highlight>
                <a:srgbClr val="FFFFFF"/>
              </a:highlight>
              <a:latin typeface="Arial"/>
              <a:ea typeface="Arial"/>
              <a:cs typeface="Arial"/>
              <a:sym typeface="Arial"/>
            </a:endParaRPr>
          </a:p>
        </p:txBody>
      </p:sp>
      <p:pic>
        <p:nvPicPr>
          <p:cNvPr id="445" name="Google Shape;445;p56"/>
          <p:cNvPicPr preferRelativeResize="0"/>
          <p:nvPr/>
        </p:nvPicPr>
        <p:blipFill>
          <a:blip r:embed="rId5">
            <a:alphaModFix/>
          </a:blip>
          <a:stretch>
            <a:fillRect/>
          </a:stretch>
        </p:blipFill>
        <p:spPr>
          <a:xfrm>
            <a:off x="4603750" y="1821350"/>
            <a:ext cx="4315924" cy="21579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pic>
        <p:nvPicPr>
          <p:cNvPr id="450" name="Google Shape;450;p57"/>
          <p:cNvPicPr preferRelativeResize="0"/>
          <p:nvPr/>
        </p:nvPicPr>
        <p:blipFill>
          <a:blip r:embed="rId3">
            <a:alphaModFix/>
          </a:blip>
          <a:stretch>
            <a:fillRect/>
          </a:stretch>
        </p:blipFill>
        <p:spPr>
          <a:xfrm>
            <a:off x="722300" y="1282225"/>
            <a:ext cx="7363275" cy="3368826"/>
          </a:xfrm>
          <a:prstGeom prst="rect">
            <a:avLst/>
          </a:prstGeom>
          <a:noFill/>
          <a:ln>
            <a:noFill/>
          </a:ln>
        </p:spPr>
      </p:pic>
      <p:sp>
        <p:nvSpPr>
          <p:cNvPr id="451" name="Google Shape;451;p57"/>
          <p:cNvSpPr txBox="1"/>
          <p:nvPr>
            <p:ph type="title"/>
          </p:nvPr>
        </p:nvSpPr>
        <p:spPr>
          <a:xfrm>
            <a:off x="415325" y="298450"/>
            <a:ext cx="7505700" cy="677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Different types of Edges - Continue</a:t>
            </a:r>
            <a:endParaRPr/>
          </a:p>
          <a:p>
            <a:pPr indent="0" lvl="0" marL="0" marR="0" rtl="0" algn="l">
              <a:lnSpc>
                <a:spcPct val="100000"/>
              </a:lnSpc>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7"/>
          <p:cNvSpPr txBox="1"/>
          <p:nvPr>
            <p:ph type="title"/>
          </p:nvPr>
        </p:nvSpPr>
        <p:spPr>
          <a:xfrm>
            <a:off x="411000" y="26377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Features of </a:t>
            </a:r>
            <a:r>
              <a:rPr lang="en" sz="2700"/>
              <a:t>Cloud Computing </a:t>
            </a:r>
            <a:endParaRPr sz="2700"/>
          </a:p>
        </p:txBody>
      </p:sp>
      <p:sp>
        <p:nvSpPr>
          <p:cNvPr id="157" name="Google Shape;157;p17"/>
          <p:cNvSpPr txBox="1"/>
          <p:nvPr/>
        </p:nvSpPr>
        <p:spPr>
          <a:xfrm>
            <a:off x="298700" y="809250"/>
            <a:ext cx="4476900" cy="4144800"/>
          </a:xfrm>
          <a:prstGeom prst="rect">
            <a:avLst/>
          </a:prstGeom>
          <a:noFill/>
          <a:ln>
            <a:noFill/>
          </a:ln>
        </p:spPr>
        <p:txBody>
          <a:bodyPr anchorCtr="0" anchor="t" bIns="91425" lIns="91425" spcFirstLastPara="1" rIns="91425" wrap="square" tIns="91425">
            <a:noAutofit/>
          </a:bodyPr>
          <a:lstStyle/>
          <a:p>
            <a:pPr indent="-381000" lvl="0" marL="381000" marR="381000" rtl="0" algn="l">
              <a:lnSpc>
                <a:spcPct val="100000"/>
              </a:lnSpc>
              <a:spcBef>
                <a:spcPts val="0"/>
              </a:spcBef>
              <a:spcAft>
                <a:spcPts val="0"/>
              </a:spcAft>
              <a:buNone/>
            </a:pPr>
            <a:r>
              <a:rPr b="1" lang="en" sz="850">
                <a:solidFill>
                  <a:srgbClr val="404040"/>
                </a:solidFill>
                <a:highlight>
                  <a:schemeClr val="dk1"/>
                </a:highlight>
                <a:uFill>
                  <a:noFill/>
                </a:uFill>
                <a:hlinkClick r:id="rId3">
                  <a:extLst>
                    <a:ext uri="{A12FA001-AC4F-418D-AE19-62706E023703}">
                      <ahyp:hlinkClr val="tx"/>
                    </a:ext>
                  </a:extLst>
                </a:hlinkClick>
              </a:rPr>
              <a:t>Resource pooling</a:t>
            </a:r>
            <a:r>
              <a:rPr b="1" lang="en" sz="850">
                <a:solidFill>
                  <a:srgbClr val="404040"/>
                </a:solidFill>
                <a:highlight>
                  <a:schemeClr val="dk1"/>
                </a:highlight>
              </a:rPr>
              <a:t>:</a:t>
            </a:r>
            <a:r>
              <a:rPr lang="en" sz="850">
                <a:solidFill>
                  <a:srgbClr val="404040"/>
                </a:solidFill>
                <a:highlight>
                  <a:schemeClr val="dk1"/>
                </a:highlight>
              </a:rPr>
              <a:t> The provider's computing resources are pooled to serve multiple consumers using a multi-tenant model. </a:t>
            </a:r>
            <a:endParaRPr sz="850">
              <a:solidFill>
                <a:srgbClr val="404040"/>
              </a:solidFill>
              <a:highlight>
                <a:srgbClr val="FFFFFF"/>
              </a:highlight>
            </a:endParaRPr>
          </a:p>
          <a:p>
            <a:pPr indent="-381000" lvl="0" marL="381000" marR="381000" rtl="0" algn="l">
              <a:lnSpc>
                <a:spcPct val="100000"/>
              </a:lnSpc>
              <a:spcBef>
                <a:spcPts val="1100"/>
              </a:spcBef>
              <a:spcAft>
                <a:spcPts val="0"/>
              </a:spcAft>
              <a:buNone/>
            </a:pPr>
            <a:r>
              <a:rPr b="1" lang="en" sz="850">
                <a:solidFill>
                  <a:srgbClr val="404040"/>
                </a:solidFill>
                <a:highlight>
                  <a:srgbClr val="FFFFFF"/>
                </a:highlight>
              </a:rPr>
              <a:t>On-demand self-service</a:t>
            </a:r>
            <a:r>
              <a:rPr lang="en" sz="850">
                <a:solidFill>
                  <a:srgbClr val="404040"/>
                </a:solidFill>
                <a:highlight>
                  <a:srgbClr val="FFFFFF"/>
                </a:highlight>
              </a:rPr>
              <a:t>: A consumer can unilaterally provision computing capabilities, such as server time and network storage, as needed automatically.</a:t>
            </a:r>
            <a:endParaRPr sz="850">
              <a:solidFill>
                <a:srgbClr val="404040"/>
              </a:solidFill>
              <a:highlight>
                <a:srgbClr val="FFFFFF"/>
              </a:highlight>
            </a:endParaRPr>
          </a:p>
          <a:p>
            <a:pPr indent="-381000" lvl="0" marL="381000" marR="381000" rtl="0" algn="l">
              <a:lnSpc>
                <a:spcPct val="100000"/>
              </a:lnSpc>
              <a:spcBef>
                <a:spcPts val="1100"/>
              </a:spcBef>
              <a:spcAft>
                <a:spcPts val="0"/>
              </a:spcAft>
              <a:buNone/>
            </a:pPr>
            <a:r>
              <a:rPr b="1" lang="en" sz="850">
                <a:solidFill>
                  <a:srgbClr val="404040"/>
                </a:solidFill>
                <a:highlight>
                  <a:srgbClr val="FFFFFF"/>
                </a:highlight>
              </a:rPr>
              <a:t>Easy </a:t>
            </a:r>
            <a:r>
              <a:rPr b="1" lang="en" sz="850">
                <a:solidFill>
                  <a:srgbClr val="404040"/>
                </a:solidFill>
                <a:highlight>
                  <a:srgbClr val="FFFFFF"/>
                </a:highlight>
              </a:rPr>
              <a:t>Maintenance</a:t>
            </a:r>
            <a:r>
              <a:rPr b="1" lang="en" sz="850">
                <a:solidFill>
                  <a:srgbClr val="404040"/>
                </a:solidFill>
                <a:highlight>
                  <a:srgbClr val="FFFFFF"/>
                </a:highlight>
              </a:rPr>
              <a:t>:</a:t>
            </a:r>
            <a:r>
              <a:rPr lang="en" sz="850">
                <a:solidFill>
                  <a:srgbClr val="404040"/>
                </a:solidFill>
                <a:highlight>
                  <a:srgbClr val="FFFFFF"/>
                </a:highlight>
              </a:rPr>
              <a:t> Provider take care of infra with automatic </a:t>
            </a:r>
            <a:r>
              <a:rPr lang="en" sz="850">
                <a:solidFill>
                  <a:srgbClr val="404040"/>
                </a:solidFill>
                <a:highlight>
                  <a:srgbClr val="FFFFFF"/>
                </a:highlight>
              </a:rPr>
              <a:t>latest</a:t>
            </a:r>
            <a:r>
              <a:rPr lang="en" sz="850">
                <a:solidFill>
                  <a:srgbClr val="404040"/>
                </a:solidFill>
                <a:highlight>
                  <a:srgbClr val="FFFFFF"/>
                </a:highlight>
              </a:rPr>
              <a:t> version upgrade, </a:t>
            </a:r>
            <a:r>
              <a:rPr lang="en" sz="850">
                <a:solidFill>
                  <a:srgbClr val="404040"/>
                </a:solidFill>
                <a:highlight>
                  <a:srgbClr val="FFFFFF"/>
                </a:highlight>
              </a:rPr>
              <a:t>security</a:t>
            </a:r>
            <a:r>
              <a:rPr lang="en" sz="850">
                <a:solidFill>
                  <a:srgbClr val="404040"/>
                </a:solidFill>
                <a:highlight>
                  <a:srgbClr val="FFFFFF"/>
                </a:highlight>
              </a:rPr>
              <a:t> patch etc.</a:t>
            </a:r>
            <a:endParaRPr sz="850">
              <a:solidFill>
                <a:srgbClr val="404040"/>
              </a:solidFill>
              <a:highlight>
                <a:srgbClr val="FFFFFF"/>
              </a:highlight>
            </a:endParaRPr>
          </a:p>
          <a:p>
            <a:pPr indent="-381000" lvl="0" marL="381000" marR="381000" rtl="0" algn="l">
              <a:lnSpc>
                <a:spcPct val="100000"/>
              </a:lnSpc>
              <a:spcBef>
                <a:spcPts val="1600"/>
              </a:spcBef>
              <a:spcAft>
                <a:spcPts val="0"/>
              </a:spcAft>
              <a:buNone/>
            </a:pPr>
            <a:r>
              <a:rPr b="1" lang="en" sz="850">
                <a:solidFill>
                  <a:srgbClr val="404040"/>
                </a:solidFill>
                <a:highlight>
                  <a:srgbClr val="FFFFFF"/>
                </a:highlight>
              </a:rPr>
              <a:t>Large network access</a:t>
            </a:r>
            <a:r>
              <a:rPr lang="en" sz="850">
                <a:solidFill>
                  <a:srgbClr val="404040"/>
                </a:solidFill>
                <a:highlight>
                  <a:srgbClr val="FFFFFF"/>
                </a:highlight>
              </a:rPr>
              <a:t>: Capabilities are available over the network and accessed through mobile phones, tablets, </a:t>
            </a:r>
            <a:r>
              <a:rPr lang="en" sz="850">
                <a:solidFill>
                  <a:srgbClr val="404040"/>
                </a:solidFill>
                <a:highlight>
                  <a:srgbClr val="FFFFFF"/>
                </a:highlight>
                <a:uFill>
                  <a:noFill/>
                </a:uFill>
                <a:hlinkClick r:id="rId4">
                  <a:extLst>
                    <a:ext uri="{A12FA001-AC4F-418D-AE19-62706E023703}">
                      <ahyp:hlinkClr val="tx"/>
                    </a:ext>
                  </a:extLst>
                </a:hlinkClick>
              </a:rPr>
              <a:t>laptops</a:t>
            </a:r>
            <a:r>
              <a:rPr lang="en" sz="850">
                <a:solidFill>
                  <a:srgbClr val="404040"/>
                </a:solidFill>
                <a:highlight>
                  <a:srgbClr val="FFFFFF"/>
                </a:highlight>
              </a:rPr>
              <a:t>, and workstations.</a:t>
            </a:r>
            <a:endParaRPr sz="850">
              <a:solidFill>
                <a:srgbClr val="404040"/>
              </a:solidFill>
              <a:highlight>
                <a:srgbClr val="FFFFFF"/>
              </a:highlight>
            </a:endParaRPr>
          </a:p>
          <a:p>
            <a:pPr indent="-381000" lvl="0" marL="381000" marR="381000" rtl="0" algn="l">
              <a:lnSpc>
                <a:spcPct val="100000"/>
              </a:lnSpc>
              <a:spcBef>
                <a:spcPts val="1600"/>
              </a:spcBef>
              <a:spcAft>
                <a:spcPts val="0"/>
              </a:spcAft>
              <a:buNone/>
            </a:pPr>
            <a:r>
              <a:rPr b="1" lang="en" sz="850">
                <a:solidFill>
                  <a:srgbClr val="404040"/>
                </a:solidFill>
                <a:highlight>
                  <a:srgbClr val="FFFFFF"/>
                </a:highlight>
              </a:rPr>
              <a:t>Availability</a:t>
            </a:r>
            <a:r>
              <a:rPr lang="en" sz="850">
                <a:solidFill>
                  <a:srgbClr val="404040"/>
                </a:solidFill>
                <a:highlight>
                  <a:srgbClr val="FFFFFF"/>
                </a:highlight>
              </a:rPr>
              <a:t>: maintain </a:t>
            </a:r>
            <a:r>
              <a:rPr lang="en" sz="850">
                <a:solidFill>
                  <a:srgbClr val="404040"/>
                </a:solidFill>
                <a:highlight>
                  <a:srgbClr val="FFFFFF"/>
                </a:highlight>
              </a:rPr>
              <a:t>redundant</a:t>
            </a:r>
            <a:r>
              <a:rPr lang="en" sz="850">
                <a:solidFill>
                  <a:srgbClr val="404040"/>
                </a:solidFill>
                <a:highlight>
                  <a:srgbClr val="FFFFFF"/>
                </a:highlight>
              </a:rPr>
              <a:t> copy on different zones.</a:t>
            </a:r>
            <a:endParaRPr sz="850">
              <a:solidFill>
                <a:srgbClr val="404040"/>
              </a:solidFill>
              <a:highlight>
                <a:srgbClr val="FFFFFF"/>
              </a:highlight>
            </a:endParaRPr>
          </a:p>
          <a:p>
            <a:pPr indent="-381000" lvl="0" marL="381000" marR="381000" rtl="0" algn="l">
              <a:lnSpc>
                <a:spcPct val="100000"/>
              </a:lnSpc>
              <a:spcBef>
                <a:spcPts val="1600"/>
              </a:spcBef>
              <a:spcAft>
                <a:spcPts val="0"/>
              </a:spcAft>
              <a:buNone/>
            </a:pPr>
            <a:r>
              <a:rPr b="1" lang="en" sz="850">
                <a:solidFill>
                  <a:srgbClr val="404040"/>
                </a:solidFill>
                <a:highlight>
                  <a:srgbClr val="FFFFFF"/>
                </a:highlight>
              </a:rPr>
              <a:t>Automatic system</a:t>
            </a:r>
            <a:r>
              <a:rPr lang="en" sz="850">
                <a:solidFill>
                  <a:srgbClr val="404040"/>
                </a:solidFill>
                <a:highlight>
                  <a:srgbClr val="FFFFFF"/>
                </a:highlight>
              </a:rPr>
              <a:t>: automatic provisioning, </a:t>
            </a:r>
            <a:r>
              <a:rPr lang="en" sz="850">
                <a:solidFill>
                  <a:srgbClr val="404040"/>
                </a:solidFill>
                <a:highlight>
                  <a:srgbClr val="FFFFFF"/>
                </a:highlight>
              </a:rPr>
              <a:t>maintenance</a:t>
            </a:r>
            <a:r>
              <a:rPr lang="en" sz="850">
                <a:solidFill>
                  <a:srgbClr val="404040"/>
                </a:solidFill>
                <a:highlight>
                  <a:srgbClr val="FFFFFF"/>
                </a:highlight>
              </a:rPr>
              <a:t> of large pools of servers.</a:t>
            </a:r>
            <a:endParaRPr sz="850">
              <a:solidFill>
                <a:srgbClr val="404040"/>
              </a:solidFill>
              <a:highlight>
                <a:srgbClr val="FFFFFF"/>
              </a:highlight>
            </a:endParaRPr>
          </a:p>
          <a:p>
            <a:pPr indent="-381000" lvl="0" marL="381000" marR="381000" rtl="0" algn="l">
              <a:lnSpc>
                <a:spcPct val="100000"/>
              </a:lnSpc>
              <a:spcBef>
                <a:spcPts val="1600"/>
              </a:spcBef>
              <a:spcAft>
                <a:spcPts val="0"/>
              </a:spcAft>
              <a:buNone/>
            </a:pPr>
            <a:r>
              <a:rPr b="1" lang="en" sz="850">
                <a:solidFill>
                  <a:srgbClr val="404040"/>
                </a:solidFill>
                <a:highlight>
                  <a:srgbClr val="FFFFFF"/>
                </a:highlight>
              </a:rPr>
              <a:t>Economical:</a:t>
            </a:r>
            <a:r>
              <a:rPr lang="en" sz="850">
                <a:solidFill>
                  <a:srgbClr val="404040"/>
                </a:solidFill>
                <a:highlight>
                  <a:srgbClr val="FFFFFF"/>
                </a:highlight>
              </a:rPr>
              <a:t> </a:t>
            </a:r>
            <a:r>
              <a:rPr lang="en" sz="850">
                <a:solidFill>
                  <a:srgbClr val="404040"/>
                </a:solidFill>
                <a:highlight>
                  <a:srgbClr val="FFFFFF"/>
                </a:highlight>
              </a:rPr>
              <a:t>enterprise</a:t>
            </a:r>
            <a:r>
              <a:rPr lang="en" sz="850">
                <a:solidFill>
                  <a:srgbClr val="404040"/>
                </a:solidFill>
                <a:highlight>
                  <a:srgbClr val="FFFFFF"/>
                </a:highlight>
              </a:rPr>
              <a:t> no need to spend on Infra and IT.</a:t>
            </a:r>
            <a:endParaRPr sz="850">
              <a:solidFill>
                <a:srgbClr val="404040"/>
              </a:solidFill>
              <a:highlight>
                <a:srgbClr val="FFFFFF"/>
              </a:highlight>
            </a:endParaRPr>
          </a:p>
          <a:p>
            <a:pPr indent="0" lvl="0" marL="0" rtl="0" algn="l">
              <a:lnSpc>
                <a:spcPct val="100000"/>
              </a:lnSpc>
              <a:spcBef>
                <a:spcPts val="1000"/>
              </a:spcBef>
              <a:spcAft>
                <a:spcPts val="0"/>
              </a:spcAft>
              <a:buNone/>
            </a:pPr>
            <a:r>
              <a:rPr b="1" lang="en" sz="800">
                <a:solidFill>
                  <a:srgbClr val="404040"/>
                </a:solidFill>
                <a:highlight>
                  <a:schemeClr val="dk1"/>
                </a:highlight>
              </a:rPr>
              <a:t>Security:</a:t>
            </a:r>
            <a:r>
              <a:rPr lang="en" sz="800">
                <a:solidFill>
                  <a:srgbClr val="404040"/>
                </a:solidFill>
                <a:highlight>
                  <a:schemeClr val="dk1"/>
                </a:highlight>
              </a:rPr>
              <a:t> Offer a broad set of policies, technologies and controls that strengthen security posture overall, helping protect your data, apps and infrastructure from potential threats.</a:t>
            </a:r>
            <a:endParaRPr sz="800">
              <a:solidFill>
                <a:srgbClr val="404040"/>
              </a:solidFill>
              <a:highlight>
                <a:schemeClr val="dk1"/>
              </a:highlight>
            </a:endParaRPr>
          </a:p>
          <a:p>
            <a:pPr indent="-381000" lvl="0" marL="381000" marR="381000" rtl="0" algn="l">
              <a:lnSpc>
                <a:spcPct val="100000"/>
              </a:lnSpc>
              <a:spcBef>
                <a:spcPts val="1600"/>
              </a:spcBef>
              <a:spcAft>
                <a:spcPts val="0"/>
              </a:spcAft>
              <a:buNone/>
            </a:pPr>
            <a:r>
              <a:rPr b="1" lang="en" sz="850">
                <a:solidFill>
                  <a:srgbClr val="404040"/>
                </a:solidFill>
                <a:highlight>
                  <a:srgbClr val="FFFFFF"/>
                </a:highlight>
              </a:rPr>
              <a:t>Rapid elasticity.</a:t>
            </a:r>
            <a:r>
              <a:rPr lang="en" sz="850">
                <a:solidFill>
                  <a:srgbClr val="404040"/>
                </a:solidFill>
                <a:highlight>
                  <a:srgbClr val="FFFFFF"/>
                </a:highlight>
              </a:rPr>
              <a:t> Capabilities can be elastically provisioned and released</a:t>
            </a:r>
            <a:endParaRPr sz="850">
              <a:solidFill>
                <a:srgbClr val="404040"/>
              </a:solidFill>
              <a:highlight>
                <a:srgbClr val="FFFFFF"/>
              </a:highlight>
            </a:endParaRPr>
          </a:p>
          <a:p>
            <a:pPr indent="-381000" lvl="0" marL="381000" marR="381000" rtl="0" algn="l">
              <a:lnSpc>
                <a:spcPct val="100000"/>
              </a:lnSpc>
              <a:spcBef>
                <a:spcPts val="1600"/>
              </a:spcBef>
              <a:spcAft>
                <a:spcPts val="0"/>
              </a:spcAft>
              <a:buNone/>
            </a:pPr>
            <a:r>
              <a:rPr b="1" lang="en" sz="850">
                <a:solidFill>
                  <a:srgbClr val="404040"/>
                </a:solidFill>
                <a:highlight>
                  <a:srgbClr val="FFFFFF"/>
                </a:highlight>
              </a:rPr>
              <a:t>Measured service.</a:t>
            </a:r>
            <a:r>
              <a:rPr lang="en" sz="850">
                <a:solidFill>
                  <a:srgbClr val="404040"/>
                </a:solidFill>
                <a:highlight>
                  <a:srgbClr val="FFFFFF"/>
                </a:highlight>
              </a:rPr>
              <a:t> Resource usage can be monitored, controlled, and reported, </a:t>
            </a:r>
            <a:endParaRPr sz="850">
              <a:solidFill>
                <a:srgbClr val="404040"/>
              </a:solidFill>
              <a:highlight>
                <a:srgbClr val="FFFFFF"/>
              </a:highlight>
            </a:endParaRPr>
          </a:p>
          <a:p>
            <a:pPr indent="0" lvl="0" marL="0" rtl="0" algn="l">
              <a:lnSpc>
                <a:spcPct val="100000"/>
              </a:lnSpc>
              <a:spcBef>
                <a:spcPts val="1000"/>
              </a:spcBef>
              <a:spcAft>
                <a:spcPts val="1000"/>
              </a:spcAft>
              <a:buNone/>
            </a:pPr>
            <a:r>
              <a:t/>
            </a:r>
            <a:endParaRPr sz="850">
              <a:solidFill>
                <a:srgbClr val="222222"/>
              </a:solidFill>
              <a:highlight>
                <a:schemeClr val="dk1"/>
              </a:highlight>
            </a:endParaRPr>
          </a:p>
        </p:txBody>
      </p:sp>
      <p:pic>
        <p:nvPicPr>
          <p:cNvPr id="158" name="Google Shape;158;p17"/>
          <p:cNvPicPr preferRelativeResize="0"/>
          <p:nvPr/>
        </p:nvPicPr>
        <p:blipFill>
          <a:blip r:embed="rId5">
            <a:alphaModFix/>
          </a:blip>
          <a:stretch>
            <a:fillRect/>
          </a:stretch>
        </p:blipFill>
        <p:spPr>
          <a:xfrm>
            <a:off x="4572000" y="1481562"/>
            <a:ext cx="4378425" cy="218038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8"/>
          <p:cNvSpPr txBox="1"/>
          <p:nvPr>
            <p:ph type="title"/>
          </p:nvPr>
        </p:nvSpPr>
        <p:spPr>
          <a:xfrm>
            <a:off x="438150" y="236000"/>
            <a:ext cx="7505700" cy="954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Service Models of Cloud Computing</a:t>
            </a:r>
            <a:endParaRPr/>
          </a:p>
          <a:p>
            <a:pPr indent="0" lvl="0" marL="0" marR="0" rtl="0" algn="l">
              <a:lnSpc>
                <a:spcPct val="100000"/>
              </a:lnSpc>
              <a:spcBef>
                <a:spcPts val="0"/>
              </a:spcBef>
              <a:spcAft>
                <a:spcPts val="0"/>
              </a:spcAft>
              <a:buNone/>
            </a:pPr>
            <a:r>
              <a:t/>
            </a:r>
            <a:endParaRPr/>
          </a:p>
        </p:txBody>
      </p:sp>
      <p:sp>
        <p:nvSpPr>
          <p:cNvPr id="164" name="Google Shape;164;p18"/>
          <p:cNvSpPr txBox="1"/>
          <p:nvPr>
            <p:ph idx="1" type="body"/>
          </p:nvPr>
        </p:nvSpPr>
        <p:spPr>
          <a:xfrm>
            <a:off x="438150" y="1041975"/>
            <a:ext cx="4109100" cy="3235800"/>
          </a:xfrm>
          <a:prstGeom prst="rect">
            <a:avLst/>
          </a:prstGeom>
        </p:spPr>
        <p:txBody>
          <a:bodyPr anchorCtr="0" anchor="t" bIns="91425" lIns="91425" spcFirstLastPara="1" rIns="91425" wrap="square" tIns="91425">
            <a:noAutofit/>
          </a:bodyPr>
          <a:lstStyle/>
          <a:p>
            <a:pPr indent="0" lvl="0" marL="0" rtl="0" algn="l">
              <a:lnSpc>
                <a:spcPct val="100000"/>
              </a:lnSpc>
              <a:spcBef>
                <a:spcPts val="1400"/>
              </a:spcBef>
              <a:spcAft>
                <a:spcPts val="0"/>
              </a:spcAft>
              <a:buNone/>
            </a:pPr>
            <a:r>
              <a:rPr lang="en" sz="1100">
                <a:solidFill>
                  <a:srgbClr val="191919"/>
                </a:solidFill>
                <a:highlight>
                  <a:srgbClr val="FFFFFF"/>
                </a:highlight>
                <a:latin typeface="Arial"/>
                <a:ea typeface="Arial"/>
                <a:cs typeface="Arial"/>
                <a:sym typeface="Arial"/>
              </a:rPr>
              <a:t>Service </a:t>
            </a:r>
            <a:r>
              <a:rPr lang="en" sz="1100">
                <a:solidFill>
                  <a:srgbClr val="191919"/>
                </a:solidFill>
                <a:highlight>
                  <a:srgbClr val="FFFFFF"/>
                </a:highlight>
                <a:latin typeface="Arial"/>
                <a:ea typeface="Arial"/>
                <a:cs typeface="Arial"/>
                <a:sym typeface="Arial"/>
              </a:rPr>
              <a:t>model</a:t>
            </a:r>
            <a:r>
              <a:rPr lang="en" sz="1100">
                <a:solidFill>
                  <a:srgbClr val="191919"/>
                </a:solidFill>
                <a:highlight>
                  <a:srgbClr val="FFFFFF"/>
                </a:highlight>
                <a:latin typeface="Arial"/>
                <a:ea typeface="Arial"/>
                <a:cs typeface="Arial"/>
                <a:sym typeface="Arial"/>
              </a:rPr>
              <a:t> is how cloud provider offer cloud services. Some of the conventional service models of Cloud :</a:t>
            </a:r>
            <a:endParaRPr sz="1100">
              <a:solidFill>
                <a:srgbClr val="191919"/>
              </a:solidFill>
              <a:highlight>
                <a:srgbClr val="FFFFFF"/>
              </a:highlight>
              <a:latin typeface="Arial"/>
              <a:ea typeface="Arial"/>
              <a:cs typeface="Arial"/>
              <a:sym typeface="Arial"/>
            </a:endParaRPr>
          </a:p>
          <a:p>
            <a:pPr indent="-298450" lvl="0" marL="457200" rtl="0" algn="l">
              <a:lnSpc>
                <a:spcPct val="115000"/>
              </a:lnSpc>
              <a:spcBef>
                <a:spcPts val="2800"/>
              </a:spcBef>
              <a:spcAft>
                <a:spcPts val="0"/>
              </a:spcAft>
              <a:buClr>
                <a:srgbClr val="191919"/>
              </a:buClr>
              <a:buSzPts val="1100"/>
              <a:buFont typeface="Arial"/>
              <a:buChar char="●"/>
            </a:pPr>
            <a:r>
              <a:rPr b="1" lang="en" sz="1100">
                <a:solidFill>
                  <a:srgbClr val="191919"/>
                </a:solidFill>
                <a:highlight>
                  <a:schemeClr val="dk1"/>
                </a:highlight>
                <a:latin typeface="Arial"/>
                <a:ea typeface="Arial"/>
                <a:cs typeface="Arial"/>
                <a:sym typeface="Arial"/>
              </a:rPr>
              <a:t>Infrastructure as a Service or IaaS: </a:t>
            </a:r>
            <a:r>
              <a:rPr lang="en" sz="1100">
                <a:solidFill>
                  <a:srgbClr val="191919"/>
                </a:solidFill>
                <a:highlight>
                  <a:schemeClr val="dk1"/>
                </a:highlight>
                <a:latin typeface="Arial"/>
                <a:ea typeface="Arial"/>
                <a:cs typeface="Arial"/>
                <a:sym typeface="Arial"/>
              </a:rPr>
              <a:t>server, storage and network is provided by Cloud provider. User control and manage the operating systems, applications, middleware.</a:t>
            </a:r>
            <a:endParaRPr sz="1100">
              <a:solidFill>
                <a:srgbClr val="191919"/>
              </a:solidFill>
              <a:highlight>
                <a:schemeClr val="dk1"/>
              </a:highlight>
              <a:latin typeface="Arial"/>
              <a:ea typeface="Arial"/>
              <a:cs typeface="Arial"/>
              <a:sym typeface="Arial"/>
            </a:endParaRPr>
          </a:p>
          <a:p>
            <a:pPr indent="-298450" lvl="0" marL="457200" rtl="0" algn="l">
              <a:lnSpc>
                <a:spcPct val="115000"/>
              </a:lnSpc>
              <a:spcBef>
                <a:spcPts val="1000"/>
              </a:spcBef>
              <a:spcAft>
                <a:spcPts val="0"/>
              </a:spcAft>
              <a:buClr>
                <a:srgbClr val="191919"/>
              </a:buClr>
              <a:buSzPts val="1100"/>
              <a:buFont typeface="Arial"/>
              <a:buChar char="●"/>
            </a:pPr>
            <a:r>
              <a:rPr b="1" lang="en" sz="1100">
                <a:solidFill>
                  <a:srgbClr val="191919"/>
                </a:solidFill>
                <a:highlight>
                  <a:srgbClr val="FFFFFF"/>
                </a:highlight>
                <a:latin typeface="Arial"/>
                <a:ea typeface="Arial"/>
                <a:cs typeface="Arial"/>
                <a:sym typeface="Arial"/>
              </a:rPr>
              <a:t>Platform as a Service or PaaS</a:t>
            </a:r>
            <a:r>
              <a:rPr lang="en" sz="1100">
                <a:solidFill>
                  <a:srgbClr val="191919"/>
                </a:solidFill>
                <a:highlight>
                  <a:srgbClr val="FFFFFF"/>
                </a:highlight>
                <a:latin typeface="Arial"/>
                <a:ea typeface="Arial"/>
                <a:cs typeface="Arial"/>
                <a:sym typeface="Arial"/>
              </a:rPr>
              <a:t>: cloud provider provides server, storage, network OS and middleware(development, deployment and LCM for user applications). User can run its applications there.</a:t>
            </a:r>
            <a:endParaRPr sz="1100">
              <a:solidFill>
                <a:srgbClr val="191919"/>
              </a:solidFill>
              <a:highlight>
                <a:srgbClr val="FFFFFF"/>
              </a:highlight>
              <a:latin typeface="Arial"/>
              <a:ea typeface="Arial"/>
              <a:cs typeface="Arial"/>
              <a:sym typeface="Arial"/>
            </a:endParaRPr>
          </a:p>
          <a:p>
            <a:pPr indent="-298450" lvl="0" marL="457200" rtl="0" algn="l">
              <a:lnSpc>
                <a:spcPct val="115000"/>
              </a:lnSpc>
              <a:spcBef>
                <a:spcPts val="1000"/>
              </a:spcBef>
              <a:spcAft>
                <a:spcPts val="1000"/>
              </a:spcAft>
              <a:buClr>
                <a:srgbClr val="191919"/>
              </a:buClr>
              <a:buSzPts val="1100"/>
              <a:buFont typeface="Arial"/>
              <a:buChar char="●"/>
            </a:pPr>
            <a:r>
              <a:rPr b="1" lang="en" sz="1100">
                <a:solidFill>
                  <a:srgbClr val="191919"/>
                </a:solidFill>
                <a:highlight>
                  <a:srgbClr val="FFFFFF"/>
                </a:highlight>
                <a:latin typeface="Arial"/>
                <a:ea typeface="Arial"/>
                <a:cs typeface="Arial"/>
                <a:sym typeface="Arial"/>
              </a:rPr>
              <a:t>Software as a Service or SaaS:</a:t>
            </a:r>
            <a:r>
              <a:rPr lang="en" sz="1100">
                <a:solidFill>
                  <a:srgbClr val="191919"/>
                </a:solidFill>
                <a:highlight>
                  <a:srgbClr val="FFFFFF"/>
                </a:highlight>
                <a:latin typeface="Arial"/>
                <a:ea typeface="Arial"/>
                <a:cs typeface="Arial"/>
                <a:sym typeface="Arial"/>
              </a:rPr>
              <a:t> In SaaS, user have to purchase the ability to access or use an application or service, hosted by the cloud.</a:t>
            </a:r>
            <a:endParaRPr sz="1100">
              <a:solidFill>
                <a:srgbClr val="191919"/>
              </a:solidFill>
              <a:highlight>
                <a:srgbClr val="FFFFFF"/>
              </a:highlight>
              <a:latin typeface="Arial"/>
              <a:ea typeface="Arial"/>
              <a:cs typeface="Arial"/>
              <a:sym typeface="Arial"/>
            </a:endParaRPr>
          </a:p>
        </p:txBody>
      </p:sp>
      <p:pic>
        <p:nvPicPr>
          <p:cNvPr id="165" name="Google Shape;165;p18"/>
          <p:cNvPicPr preferRelativeResize="0"/>
          <p:nvPr/>
        </p:nvPicPr>
        <p:blipFill>
          <a:blip r:embed="rId3">
            <a:alphaModFix/>
          </a:blip>
          <a:stretch>
            <a:fillRect/>
          </a:stretch>
        </p:blipFill>
        <p:spPr>
          <a:xfrm>
            <a:off x="4844100" y="1312550"/>
            <a:ext cx="3964975" cy="2649200"/>
          </a:xfrm>
          <a:prstGeom prst="rect">
            <a:avLst/>
          </a:prstGeom>
          <a:noFill/>
          <a:ln>
            <a:noFill/>
          </a:ln>
        </p:spPr>
      </p:pic>
      <p:sp>
        <p:nvSpPr>
          <p:cNvPr id="166" name="Google Shape;166;p18"/>
          <p:cNvSpPr txBox="1"/>
          <p:nvPr/>
        </p:nvSpPr>
        <p:spPr>
          <a:xfrm>
            <a:off x="4992675" y="3907175"/>
            <a:ext cx="11358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900">
                <a:solidFill>
                  <a:srgbClr val="232F3E"/>
                </a:solidFill>
              </a:rPr>
              <a:t>Office360, Google docs, Gmail</a:t>
            </a:r>
            <a:endParaRPr sz="900">
              <a:solidFill>
                <a:srgbClr val="232F3E"/>
              </a:solidFill>
            </a:endParaRPr>
          </a:p>
        </p:txBody>
      </p:sp>
      <p:sp>
        <p:nvSpPr>
          <p:cNvPr id="167" name="Google Shape;167;p18"/>
          <p:cNvSpPr txBox="1"/>
          <p:nvPr/>
        </p:nvSpPr>
        <p:spPr>
          <a:xfrm>
            <a:off x="7580550" y="3870550"/>
            <a:ext cx="13065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900">
                <a:solidFill>
                  <a:srgbClr val="232F3E"/>
                </a:solidFill>
              </a:rPr>
              <a:t>GCP(Compute Engine, Cloud storage, Disk, VPC)</a:t>
            </a:r>
            <a:endParaRPr sz="900">
              <a:solidFill>
                <a:srgbClr val="232F3E"/>
              </a:solidFill>
            </a:endParaRPr>
          </a:p>
        </p:txBody>
      </p:sp>
      <p:sp>
        <p:nvSpPr>
          <p:cNvPr id="168" name="Google Shape;168;p18"/>
          <p:cNvSpPr txBox="1"/>
          <p:nvPr/>
        </p:nvSpPr>
        <p:spPr>
          <a:xfrm>
            <a:off x="6345175" y="3870550"/>
            <a:ext cx="1135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232F3E"/>
                </a:solidFill>
              </a:rPr>
              <a:t>EdgeGallery, AWS Elastic Beanstalk, Google App engine</a:t>
            </a:r>
            <a:endParaRPr sz="11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9"/>
          <p:cNvSpPr txBox="1"/>
          <p:nvPr>
            <p:ph type="title"/>
          </p:nvPr>
        </p:nvSpPr>
        <p:spPr>
          <a:xfrm>
            <a:off x="334950" y="172575"/>
            <a:ext cx="7505700" cy="954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Need for Edge Computing</a:t>
            </a:r>
            <a:endParaRPr/>
          </a:p>
          <a:p>
            <a:pPr indent="0" lvl="0" marL="0" marR="0" rtl="0" algn="l">
              <a:lnSpc>
                <a:spcPct val="100000"/>
              </a:lnSpc>
              <a:spcBef>
                <a:spcPts val="0"/>
              </a:spcBef>
              <a:spcAft>
                <a:spcPts val="0"/>
              </a:spcAft>
              <a:buNone/>
            </a:pPr>
            <a:r>
              <a:t/>
            </a:r>
            <a:endParaRPr/>
          </a:p>
        </p:txBody>
      </p:sp>
      <p:sp>
        <p:nvSpPr>
          <p:cNvPr id="174" name="Google Shape;174;p19"/>
          <p:cNvSpPr txBox="1"/>
          <p:nvPr>
            <p:ph idx="1" type="body"/>
          </p:nvPr>
        </p:nvSpPr>
        <p:spPr>
          <a:xfrm>
            <a:off x="224385" y="880575"/>
            <a:ext cx="4630500" cy="40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Some of the key requirement which need Edge computing:</a:t>
            </a:r>
            <a:endParaRPr sz="1000"/>
          </a:p>
          <a:p>
            <a:pPr indent="-234950" lvl="0" marL="228600" rtl="0" algn="l">
              <a:spcBef>
                <a:spcPts val="1000"/>
              </a:spcBef>
              <a:spcAft>
                <a:spcPts val="0"/>
              </a:spcAft>
              <a:buSzPts val="1000"/>
              <a:buAutoNum type="arabicPeriod"/>
            </a:pPr>
            <a:r>
              <a:rPr b="1" lang="en" sz="1000"/>
              <a:t>Latency</a:t>
            </a:r>
            <a:r>
              <a:rPr lang="en" sz="1000"/>
              <a:t>: latency </a:t>
            </a:r>
            <a:r>
              <a:rPr lang="en" sz="1000"/>
              <a:t>sensitive</a:t>
            </a:r>
            <a:r>
              <a:rPr lang="en" sz="1000"/>
              <a:t> applications/scenarios like auto driving, AR/VR/MR, remote surgery, Robot control in Factory etc. can not </a:t>
            </a:r>
            <a:r>
              <a:rPr lang="en" sz="1000"/>
              <a:t>tolerate</a:t>
            </a:r>
            <a:r>
              <a:rPr lang="en" sz="1000"/>
              <a:t> cloud latency.  </a:t>
            </a:r>
            <a:endParaRPr sz="1000"/>
          </a:p>
          <a:p>
            <a:pPr indent="-234950" lvl="0" marL="228600" rtl="0" algn="l">
              <a:spcBef>
                <a:spcPts val="1000"/>
              </a:spcBef>
              <a:spcAft>
                <a:spcPts val="0"/>
              </a:spcAft>
              <a:buSzPts val="1000"/>
              <a:buAutoNum type="arabicPeriod"/>
            </a:pPr>
            <a:r>
              <a:rPr b="1" lang="en" sz="1000"/>
              <a:t>Bandwidth</a:t>
            </a:r>
            <a:r>
              <a:rPr lang="en" sz="1000"/>
              <a:t>: Huge data will be generated by IOT and Video contents over social media etc. all data carrying from end devices to cloud will put lot of bandwidth pressure on WAN Edge. </a:t>
            </a:r>
            <a:endParaRPr sz="1000"/>
          </a:p>
          <a:p>
            <a:pPr indent="-234950" lvl="0" marL="228600" rtl="0" algn="l">
              <a:spcBef>
                <a:spcPts val="1000"/>
              </a:spcBef>
              <a:spcAft>
                <a:spcPts val="0"/>
              </a:spcAft>
              <a:buSzPts val="1000"/>
              <a:buAutoNum type="arabicPeriod"/>
            </a:pPr>
            <a:r>
              <a:rPr b="1" lang="en" sz="1000"/>
              <a:t>Reliable connection</a:t>
            </a:r>
            <a:r>
              <a:rPr lang="en" sz="1000"/>
              <a:t>: for mission critical scenarios, controlling machine in factory, alert for sudden object in front of running car etc. can not afford unreliable connections. Edge Autonomy enable such cases.</a:t>
            </a:r>
            <a:endParaRPr sz="1000"/>
          </a:p>
          <a:p>
            <a:pPr indent="-234950" lvl="0" marL="228600" rtl="0" algn="l">
              <a:spcBef>
                <a:spcPts val="1000"/>
              </a:spcBef>
              <a:spcAft>
                <a:spcPts val="0"/>
              </a:spcAft>
              <a:buSzPts val="1000"/>
              <a:buAutoNum type="arabicPeriod"/>
            </a:pPr>
            <a:r>
              <a:rPr b="1" lang="en" sz="1000"/>
              <a:t>Compliance</a:t>
            </a:r>
            <a:r>
              <a:rPr lang="en" sz="1000"/>
              <a:t>. There are laws or policies in certain countries governing the regional transfer, store and process of data like GDPR rules.</a:t>
            </a:r>
            <a:endParaRPr sz="1000"/>
          </a:p>
          <a:p>
            <a:pPr indent="-234950" lvl="0" marL="228600" rtl="0" algn="l">
              <a:spcBef>
                <a:spcPts val="1000"/>
              </a:spcBef>
              <a:spcAft>
                <a:spcPts val="0"/>
              </a:spcAft>
              <a:buSzPts val="1000"/>
              <a:buAutoNum type="arabicPeriod"/>
            </a:pPr>
            <a:r>
              <a:rPr b="1" lang="en" sz="1000"/>
              <a:t>Security</a:t>
            </a:r>
            <a:r>
              <a:rPr lang="en" sz="1000"/>
              <a:t>. If you are going to send data all over the place, it will be vulnerable to attacks and breaches.</a:t>
            </a:r>
            <a:endParaRPr sz="1000"/>
          </a:p>
          <a:p>
            <a:pPr indent="-234950" lvl="0" marL="228600" rtl="0" algn="l">
              <a:spcBef>
                <a:spcPts val="1000"/>
              </a:spcBef>
              <a:spcAft>
                <a:spcPts val="1000"/>
              </a:spcAft>
              <a:buSzPts val="1000"/>
              <a:buAutoNum type="arabicPeriod"/>
            </a:pPr>
            <a:r>
              <a:rPr b="1" lang="en" sz="1000"/>
              <a:t>Interoperable legacy and modern devices</a:t>
            </a:r>
            <a:r>
              <a:rPr lang="en" sz="1000"/>
              <a:t>. Legacy devices with </a:t>
            </a:r>
            <a:r>
              <a:rPr lang="en" sz="1000"/>
              <a:t>proprietary</a:t>
            </a:r>
            <a:r>
              <a:rPr lang="en" sz="1000"/>
              <a:t>/rare spec in factories could be easly plugin to  Edges on Prem.</a:t>
            </a:r>
            <a:endParaRPr sz="1000"/>
          </a:p>
        </p:txBody>
      </p:sp>
      <p:pic>
        <p:nvPicPr>
          <p:cNvPr id="175" name="Google Shape;175;p19"/>
          <p:cNvPicPr preferRelativeResize="0"/>
          <p:nvPr/>
        </p:nvPicPr>
        <p:blipFill>
          <a:blip r:embed="rId3">
            <a:alphaModFix/>
          </a:blip>
          <a:stretch>
            <a:fillRect/>
          </a:stretch>
        </p:blipFill>
        <p:spPr>
          <a:xfrm>
            <a:off x="4843675" y="203973"/>
            <a:ext cx="4038650" cy="2238600"/>
          </a:xfrm>
          <a:prstGeom prst="rect">
            <a:avLst/>
          </a:prstGeom>
          <a:noFill/>
          <a:ln>
            <a:noFill/>
          </a:ln>
        </p:spPr>
      </p:pic>
      <p:pic>
        <p:nvPicPr>
          <p:cNvPr id="176" name="Google Shape;176;p19"/>
          <p:cNvPicPr preferRelativeResize="0"/>
          <p:nvPr/>
        </p:nvPicPr>
        <p:blipFill>
          <a:blip r:embed="rId4">
            <a:alphaModFix/>
          </a:blip>
          <a:stretch>
            <a:fillRect/>
          </a:stretch>
        </p:blipFill>
        <p:spPr>
          <a:xfrm>
            <a:off x="5300700" y="2535925"/>
            <a:ext cx="3410699" cy="2280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0"/>
          <p:cNvSpPr txBox="1"/>
          <p:nvPr>
            <p:ph type="title"/>
          </p:nvPr>
        </p:nvSpPr>
        <p:spPr>
          <a:xfrm>
            <a:off x="819150" y="464600"/>
            <a:ext cx="7505700" cy="59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Edge platform characteristics comparison</a:t>
            </a:r>
            <a:endParaRPr sz="2400"/>
          </a:p>
        </p:txBody>
      </p:sp>
      <p:graphicFrame>
        <p:nvGraphicFramePr>
          <p:cNvPr id="182" name="Google Shape;182;p20"/>
          <p:cNvGraphicFramePr/>
          <p:nvPr/>
        </p:nvGraphicFramePr>
        <p:xfrm>
          <a:off x="630100" y="1011100"/>
          <a:ext cx="3000000" cy="3000000"/>
        </p:xfrm>
        <a:graphic>
          <a:graphicData uri="http://schemas.openxmlformats.org/drawingml/2006/table">
            <a:tbl>
              <a:tblPr>
                <a:noFill/>
                <a:tableStyleId>{23370912-8030-4C6F-8AFC-13F0D02E1313}</a:tableStyleId>
              </a:tblPr>
              <a:tblGrid>
                <a:gridCol w="2238400"/>
                <a:gridCol w="2238400"/>
                <a:gridCol w="2238400"/>
              </a:tblGrid>
              <a:tr h="354125">
                <a:tc>
                  <a:txBody>
                    <a:bodyPr/>
                    <a:lstStyle/>
                    <a:p>
                      <a:pPr indent="0" lvl="0" marL="0" rtl="0" algn="ctr">
                        <a:spcBef>
                          <a:spcPts val="0"/>
                        </a:spcBef>
                        <a:spcAft>
                          <a:spcPts val="0"/>
                        </a:spcAft>
                        <a:buNone/>
                      </a:pPr>
                      <a:r>
                        <a:rPr lang="en">
                          <a:solidFill>
                            <a:srgbClr val="2962FF"/>
                          </a:solidFill>
                        </a:rPr>
                        <a:t>Category</a:t>
                      </a:r>
                      <a:endParaRPr>
                        <a:solidFill>
                          <a:srgbClr val="2962FF"/>
                        </a:solidFill>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lang="en">
                          <a:solidFill>
                            <a:srgbClr val="2962FF"/>
                          </a:solidFill>
                        </a:rPr>
                        <a:t>Cloud</a:t>
                      </a:r>
                      <a:endParaRPr>
                        <a:solidFill>
                          <a:srgbClr val="2962FF"/>
                        </a:solidFill>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lang="en">
                          <a:solidFill>
                            <a:srgbClr val="2962FF"/>
                          </a:solidFill>
                        </a:rPr>
                        <a:t>Edge</a:t>
                      </a:r>
                      <a:endParaRPr>
                        <a:solidFill>
                          <a:srgbClr val="2962FF"/>
                        </a:solidFill>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CCCCC"/>
                    </a:solidFill>
                  </a:tcPr>
                </a:tc>
              </a:tr>
              <a:tr h="340525">
                <a:tc>
                  <a:txBody>
                    <a:bodyPr/>
                    <a:lstStyle/>
                    <a:p>
                      <a:pPr indent="0" lvl="0" marL="0" rtl="0" algn="ctr">
                        <a:spcBef>
                          <a:spcPts val="0"/>
                        </a:spcBef>
                        <a:spcAft>
                          <a:spcPts val="0"/>
                        </a:spcAft>
                        <a:buNone/>
                      </a:pPr>
                      <a:r>
                        <a:rPr lang="en" sz="1100"/>
                        <a:t>Resource capacity</a:t>
                      </a:r>
                      <a:endParaRPr sz="1100"/>
                    </a:p>
                  </a:txBody>
                  <a:tcPr marT="91425" marB="91425" marR="91425" marL="91425">
                    <a:lnT cap="flat" cmpd="sng" w="9525">
                      <a:solidFill>
                        <a:srgbClr val="CCCCCC"/>
                      </a:solidFill>
                      <a:prstDash val="solid"/>
                      <a:round/>
                      <a:headEnd len="sm" w="sm" type="none"/>
                      <a:tailEnd len="sm" w="sm" type="none"/>
                    </a:lnT>
                  </a:tcPr>
                </a:tc>
                <a:tc>
                  <a:txBody>
                    <a:bodyPr/>
                    <a:lstStyle/>
                    <a:p>
                      <a:pPr indent="0" lvl="0" marL="0" rtl="0" algn="ctr">
                        <a:spcBef>
                          <a:spcPts val="0"/>
                        </a:spcBef>
                        <a:spcAft>
                          <a:spcPts val="0"/>
                        </a:spcAft>
                        <a:buNone/>
                      </a:pPr>
                      <a:r>
                        <a:rPr lang="en" sz="1100"/>
                        <a:t>Very High</a:t>
                      </a:r>
                      <a:endParaRPr sz="1100"/>
                    </a:p>
                  </a:txBody>
                  <a:tcPr marT="91425" marB="91425" marR="91425" marL="91425">
                    <a:lnT cap="flat" cmpd="sng" w="9525">
                      <a:solidFill>
                        <a:srgbClr val="CCCCCC"/>
                      </a:solidFill>
                      <a:prstDash val="solid"/>
                      <a:round/>
                      <a:headEnd len="sm" w="sm" type="none"/>
                      <a:tailEnd len="sm" w="sm" type="none"/>
                    </a:lnT>
                  </a:tcPr>
                </a:tc>
                <a:tc>
                  <a:txBody>
                    <a:bodyPr/>
                    <a:lstStyle/>
                    <a:p>
                      <a:pPr indent="0" lvl="0" marL="0" rtl="0" algn="ctr">
                        <a:spcBef>
                          <a:spcPts val="0"/>
                        </a:spcBef>
                        <a:spcAft>
                          <a:spcPts val="0"/>
                        </a:spcAft>
                        <a:buNone/>
                      </a:pPr>
                      <a:r>
                        <a:rPr lang="en" sz="1100"/>
                        <a:t>constraint/limited</a:t>
                      </a:r>
                      <a:endParaRPr sz="1100"/>
                    </a:p>
                  </a:txBody>
                  <a:tcPr marT="91425" marB="91425" marR="91425" marL="91425">
                    <a:lnT cap="flat" cmpd="sng" w="9525">
                      <a:solidFill>
                        <a:srgbClr val="CCCCCC"/>
                      </a:solidFill>
                      <a:prstDash val="solid"/>
                      <a:round/>
                      <a:headEnd len="sm" w="sm" type="none"/>
                      <a:tailEnd len="sm" w="sm" type="none"/>
                    </a:lnT>
                  </a:tcPr>
                </a:tc>
              </a:tr>
              <a:tr h="463100">
                <a:tc>
                  <a:txBody>
                    <a:bodyPr/>
                    <a:lstStyle/>
                    <a:p>
                      <a:pPr indent="0" lvl="0" marL="0" rtl="0" algn="ctr">
                        <a:spcBef>
                          <a:spcPts val="0"/>
                        </a:spcBef>
                        <a:spcAft>
                          <a:spcPts val="0"/>
                        </a:spcAft>
                        <a:buNone/>
                      </a:pPr>
                      <a:r>
                        <a:rPr lang="en" sz="1100"/>
                        <a:t>Number of services</a:t>
                      </a:r>
                      <a:endParaRPr sz="1100"/>
                    </a:p>
                  </a:txBody>
                  <a:tcPr marT="91425" marB="91425" marR="91425" marL="91425"/>
                </a:tc>
                <a:tc>
                  <a:txBody>
                    <a:bodyPr/>
                    <a:lstStyle/>
                    <a:p>
                      <a:pPr indent="0" lvl="0" marL="0" rtl="0" algn="ctr">
                        <a:spcBef>
                          <a:spcPts val="0"/>
                        </a:spcBef>
                        <a:spcAft>
                          <a:spcPts val="0"/>
                        </a:spcAft>
                        <a:buNone/>
                      </a:pPr>
                      <a:r>
                        <a:rPr lang="en" sz="1100"/>
                        <a:t>Most of services </a:t>
                      </a:r>
                      <a:r>
                        <a:rPr lang="en" sz="1100"/>
                        <a:t>available</a:t>
                      </a:r>
                      <a:r>
                        <a:rPr lang="en" sz="1100"/>
                        <a:t> </a:t>
                      </a:r>
                      <a:endParaRPr sz="1100"/>
                    </a:p>
                  </a:txBody>
                  <a:tcPr marT="91425" marB="91425" marR="91425" marL="91425"/>
                </a:tc>
                <a:tc>
                  <a:txBody>
                    <a:bodyPr/>
                    <a:lstStyle/>
                    <a:p>
                      <a:pPr indent="0" lvl="0" marL="0" rtl="0" algn="ctr">
                        <a:spcBef>
                          <a:spcPts val="0"/>
                        </a:spcBef>
                        <a:spcAft>
                          <a:spcPts val="0"/>
                        </a:spcAft>
                        <a:buNone/>
                      </a:pPr>
                      <a:r>
                        <a:rPr lang="en" sz="1100"/>
                        <a:t>LImited, specific to Edge applications</a:t>
                      </a:r>
                      <a:endParaRPr sz="1100"/>
                    </a:p>
                  </a:txBody>
                  <a:tcPr marT="91425" marB="91425" marR="91425" marL="91425"/>
                </a:tc>
              </a:tr>
              <a:tr h="340525">
                <a:tc>
                  <a:txBody>
                    <a:bodyPr/>
                    <a:lstStyle/>
                    <a:p>
                      <a:pPr indent="0" lvl="0" marL="0" rtl="0" algn="ctr">
                        <a:spcBef>
                          <a:spcPts val="0"/>
                        </a:spcBef>
                        <a:spcAft>
                          <a:spcPts val="0"/>
                        </a:spcAft>
                        <a:buNone/>
                      </a:pPr>
                      <a:r>
                        <a:rPr lang="en" sz="1100"/>
                        <a:t>Deployment type</a:t>
                      </a:r>
                      <a:endParaRPr sz="1100"/>
                    </a:p>
                  </a:txBody>
                  <a:tcPr marT="91425" marB="91425" marR="91425" marL="91425"/>
                </a:tc>
                <a:tc>
                  <a:txBody>
                    <a:bodyPr/>
                    <a:lstStyle/>
                    <a:p>
                      <a:pPr indent="0" lvl="0" marL="0" rtl="0" algn="ctr">
                        <a:spcBef>
                          <a:spcPts val="0"/>
                        </a:spcBef>
                        <a:spcAft>
                          <a:spcPts val="0"/>
                        </a:spcAft>
                        <a:buNone/>
                      </a:pPr>
                      <a:r>
                        <a:rPr lang="en" sz="1100"/>
                        <a:t>Centralized</a:t>
                      </a:r>
                      <a:endParaRPr sz="1100"/>
                    </a:p>
                  </a:txBody>
                  <a:tcPr marT="91425" marB="91425" marR="91425" marL="91425"/>
                </a:tc>
                <a:tc>
                  <a:txBody>
                    <a:bodyPr/>
                    <a:lstStyle/>
                    <a:p>
                      <a:pPr indent="0" lvl="0" marL="0" rtl="0" algn="ctr">
                        <a:spcBef>
                          <a:spcPts val="0"/>
                        </a:spcBef>
                        <a:spcAft>
                          <a:spcPts val="0"/>
                        </a:spcAft>
                        <a:buNone/>
                      </a:pPr>
                      <a:r>
                        <a:rPr lang="en" sz="1100"/>
                        <a:t>Distributed</a:t>
                      </a:r>
                      <a:endParaRPr sz="1100"/>
                    </a:p>
                  </a:txBody>
                  <a:tcPr marT="91425" marB="91425" marR="91425" marL="91425"/>
                </a:tc>
              </a:tr>
              <a:tr h="340525">
                <a:tc>
                  <a:txBody>
                    <a:bodyPr/>
                    <a:lstStyle/>
                    <a:p>
                      <a:pPr indent="0" lvl="0" marL="0" rtl="0" algn="ctr">
                        <a:spcBef>
                          <a:spcPts val="0"/>
                        </a:spcBef>
                        <a:spcAft>
                          <a:spcPts val="0"/>
                        </a:spcAft>
                        <a:buNone/>
                      </a:pPr>
                      <a:r>
                        <a:rPr lang="en" sz="1100"/>
                        <a:t>Network Policy</a:t>
                      </a:r>
                      <a:endParaRPr sz="1100"/>
                    </a:p>
                  </a:txBody>
                  <a:tcPr marT="91425" marB="91425" marR="91425" marL="91425"/>
                </a:tc>
                <a:tc>
                  <a:txBody>
                    <a:bodyPr/>
                    <a:lstStyle/>
                    <a:p>
                      <a:pPr indent="0" lvl="0" marL="0" rtl="0" algn="ctr">
                        <a:spcBef>
                          <a:spcPts val="0"/>
                        </a:spcBef>
                        <a:spcAft>
                          <a:spcPts val="0"/>
                        </a:spcAft>
                        <a:buNone/>
                      </a:pPr>
                      <a:r>
                        <a:rPr lang="en" sz="1100"/>
                        <a:t>F</a:t>
                      </a:r>
                      <a:r>
                        <a:rPr lang="en" sz="1100"/>
                        <a:t>lexible</a:t>
                      </a:r>
                      <a:endParaRPr sz="1100"/>
                    </a:p>
                  </a:txBody>
                  <a:tcPr marT="91425" marB="91425" marR="91425" marL="91425"/>
                </a:tc>
                <a:tc>
                  <a:txBody>
                    <a:bodyPr/>
                    <a:lstStyle/>
                    <a:p>
                      <a:pPr indent="0" lvl="0" marL="0" rtl="0" algn="ctr">
                        <a:spcBef>
                          <a:spcPts val="0"/>
                        </a:spcBef>
                        <a:spcAft>
                          <a:spcPts val="0"/>
                        </a:spcAft>
                        <a:buNone/>
                      </a:pPr>
                      <a:r>
                        <a:rPr lang="en" sz="1100"/>
                        <a:t>Stricte -</a:t>
                      </a:r>
                      <a:r>
                        <a:rPr lang="en" sz="1100"/>
                        <a:t> behind firewall</a:t>
                      </a:r>
                      <a:endParaRPr sz="1100"/>
                    </a:p>
                  </a:txBody>
                  <a:tcPr marT="91425" marB="91425" marR="91425" marL="91425"/>
                </a:tc>
              </a:tr>
              <a:tr h="340525">
                <a:tc>
                  <a:txBody>
                    <a:bodyPr/>
                    <a:lstStyle/>
                    <a:p>
                      <a:pPr indent="0" lvl="0" marL="0" rtl="0" algn="ctr">
                        <a:spcBef>
                          <a:spcPts val="0"/>
                        </a:spcBef>
                        <a:spcAft>
                          <a:spcPts val="0"/>
                        </a:spcAft>
                        <a:buNone/>
                      </a:pPr>
                      <a:r>
                        <a:rPr lang="en" sz="1100"/>
                        <a:t>locations</a:t>
                      </a:r>
                      <a:endParaRPr sz="1100"/>
                    </a:p>
                  </a:txBody>
                  <a:tcPr marT="91425" marB="91425" marR="91425" marL="91425"/>
                </a:tc>
                <a:tc>
                  <a:txBody>
                    <a:bodyPr/>
                    <a:lstStyle/>
                    <a:p>
                      <a:pPr indent="0" lvl="0" marL="0" rtl="0" algn="ctr">
                        <a:spcBef>
                          <a:spcPts val="0"/>
                        </a:spcBef>
                        <a:spcAft>
                          <a:spcPts val="0"/>
                        </a:spcAft>
                        <a:buNone/>
                      </a:pPr>
                      <a:r>
                        <a:rPr lang="en" sz="1100"/>
                        <a:t>central</a:t>
                      </a:r>
                      <a:endParaRPr sz="1100"/>
                    </a:p>
                  </a:txBody>
                  <a:tcPr marT="91425" marB="91425" marR="91425" marL="91425"/>
                </a:tc>
                <a:tc>
                  <a:txBody>
                    <a:bodyPr/>
                    <a:lstStyle/>
                    <a:p>
                      <a:pPr indent="0" lvl="0" marL="0" rtl="0" algn="ctr">
                        <a:spcBef>
                          <a:spcPts val="0"/>
                        </a:spcBef>
                        <a:spcAft>
                          <a:spcPts val="0"/>
                        </a:spcAft>
                        <a:buNone/>
                      </a:pPr>
                      <a:r>
                        <a:rPr lang="en" sz="1100"/>
                        <a:t>Near to user</a:t>
                      </a:r>
                      <a:endParaRPr sz="1100"/>
                    </a:p>
                  </a:txBody>
                  <a:tcPr marT="91425" marB="91425" marR="91425" marL="91425"/>
                </a:tc>
              </a:tr>
              <a:tr h="340525">
                <a:tc>
                  <a:txBody>
                    <a:bodyPr/>
                    <a:lstStyle/>
                    <a:p>
                      <a:pPr indent="0" lvl="0" marL="0" rtl="0" algn="ctr">
                        <a:spcBef>
                          <a:spcPts val="0"/>
                        </a:spcBef>
                        <a:spcAft>
                          <a:spcPts val="0"/>
                        </a:spcAft>
                        <a:buNone/>
                      </a:pPr>
                      <a:r>
                        <a:rPr lang="en" sz="1100"/>
                        <a:t>Platform </a:t>
                      </a:r>
                      <a:r>
                        <a:rPr lang="en" sz="1100"/>
                        <a:t>management</a:t>
                      </a:r>
                      <a:endParaRPr sz="1100"/>
                    </a:p>
                  </a:txBody>
                  <a:tcPr marT="91425" marB="91425" marR="91425" marL="91425"/>
                </a:tc>
                <a:tc>
                  <a:txBody>
                    <a:bodyPr/>
                    <a:lstStyle/>
                    <a:p>
                      <a:pPr indent="0" lvl="0" marL="0" rtl="0" algn="ctr">
                        <a:spcBef>
                          <a:spcPts val="0"/>
                        </a:spcBef>
                        <a:spcAft>
                          <a:spcPts val="0"/>
                        </a:spcAft>
                        <a:buNone/>
                      </a:pPr>
                      <a:r>
                        <a:rPr lang="en" sz="1100"/>
                        <a:t>Central(On cloud)</a:t>
                      </a:r>
                      <a:endParaRPr sz="1100"/>
                    </a:p>
                  </a:txBody>
                  <a:tcPr marT="91425" marB="91425" marR="91425" marL="91425"/>
                </a:tc>
                <a:tc>
                  <a:txBody>
                    <a:bodyPr/>
                    <a:lstStyle/>
                    <a:p>
                      <a:pPr indent="0" lvl="0" marL="0" rtl="0" algn="ctr">
                        <a:spcBef>
                          <a:spcPts val="0"/>
                        </a:spcBef>
                        <a:spcAft>
                          <a:spcPts val="0"/>
                        </a:spcAft>
                        <a:buNone/>
                      </a:pPr>
                      <a:r>
                        <a:rPr lang="en" sz="1100"/>
                        <a:t>central(Cloud/data center)</a:t>
                      </a:r>
                      <a:endParaRPr sz="1100"/>
                    </a:p>
                  </a:txBody>
                  <a:tcPr marT="91425" marB="91425" marR="91425" marL="91425"/>
                </a:tc>
              </a:tr>
              <a:tr h="340525">
                <a:tc>
                  <a:txBody>
                    <a:bodyPr/>
                    <a:lstStyle/>
                    <a:p>
                      <a:pPr indent="0" lvl="0" marL="0" rtl="0" algn="ctr">
                        <a:spcBef>
                          <a:spcPts val="0"/>
                        </a:spcBef>
                        <a:spcAft>
                          <a:spcPts val="0"/>
                        </a:spcAft>
                        <a:buNone/>
                      </a:pPr>
                      <a:r>
                        <a:rPr lang="en" sz="1100"/>
                        <a:t>Application </a:t>
                      </a:r>
                      <a:r>
                        <a:rPr lang="en" sz="1100"/>
                        <a:t>Orchestration</a:t>
                      </a:r>
                      <a:endParaRPr sz="1100"/>
                    </a:p>
                  </a:txBody>
                  <a:tcPr marT="91425" marB="91425" marR="91425" marL="91425"/>
                </a:tc>
                <a:tc>
                  <a:txBody>
                    <a:bodyPr/>
                    <a:lstStyle/>
                    <a:p>
                      <a:pPr indent="0" lvl="0" marL="0" rtl="0" algn="ctr">
                        <a:spcBef>
                          <a:spcPts val="0"/>
                        </a:spcBef>
                        <a:spcAft>
                          <a:spcPts val="0"/>
                        </a:spcAft>
                        <a:buNone/>
                      </a:pPr>
                      <a:r>
                        <a:rPr lang="en" sz="1100"/>
                        <a:t>Central(On cloud)</a:t>
                      </a:r>
                      <a:endParaRPr sz="1100"/>
                    </a:p>
                  </a:txBody>
                  <a:tcPr marT="91425" marB="91425" marR="91425" marL="91425"/>
                </a:tc>
                <a:tc>
                  <a:txBody>
                    <a:bodyPr/>
                    <a:lstStyle/>
                    <a:p>
                      <a:pPr indent="0" lvl="0" marL="0" rtl="0" algn="ctr">
                        <a:spcBef>
                          <a:spcPts val="0"/>
                        </a:spcBef>
                        <a:spcAft>
                          <a:spcPts val="0"/>
                        </a:spcAft>
                        <a:buNone/>
                      </a:pPr>
                      <a:r>
                        <a:rPr lang="en" sz="1100"/>
                        <a:t>central(Cloud/data center)</a:t>
                      </a:r>
                      <a:endParaRPr sz="1100"/>
                    </a:p>
                  </a:txBody>
                  <a:tcPr marT="91425" marB="91425" marR="91425" marL="91425"/>
                </a:tc>
              </a:tr>
              <a:tr h="340525">
                <a:tc>
                  <a:txBody>
                    <a:bodyPr/>
                    <a:lstStyle/>
                    <a:p>
                      <a:pPr indent="0" lvl="0" marL="0" rtl="0" algn="ctr">
                        <a:spcBef>
                          <a:spcPts val="0"/>
                        </a:spcBef>
                        <a:spcAft>
                          <a:spcPts val="0"/>
                        </a:spcAft>
                        <a:buNone/>
                      </a:pPr>
                      <a:r>
                        <a:rPr lang="en" sz="1100"/>
                        <a:t>Application LCM</a:t>
                      </a:r>
                      <a:endParaRPr sz="1100"/>
                    </a:p>
                  </a:txBody>
                  <a:tcPr marT="91425" marB="91425" marR="91425" marL="91425"/>
                </a:tc>
                <a:tc>
                  <a:txBody>
                    <a:bodyPr/>
                    <a:lstStyle/>
                    <a:p>
                      <a:pPr indent="0" lvl="0" marL="0" rtl="0" algn="ctr">
                        <a:spcBef>
                          <a:spcPts val="0"/>
                        </a:spcBef>
                        <a:spcAft>
                          <a:spcPts val="0"/>
                        </a:spcAft>
                        <a:buNone/>
                      </a:pPr>
                      <a:r>
                        <a:rPr lang="en" sz="1100"/>
                        <a:t>Central(On cloud)</a:t>
                      </a:r>
                      <a:endParaRPr sz="1100"/>
                    </a:p>
                  </a:txBody>
                  <a:tcPr marT="91425" marB="91425" marR="91425" marL="91425"/>
                </a:tc>
                <a:tc>
                  <a:txBody>
                    <a:bodyPr/>
                    <a:lstStyle/>
                    <a:p>
                      <a:pPr indent="0" lvl="0" marL="0" rtl="0" algn="ctr">
                        <a:spcBef>
                          <a:spcPts val="0"/>
                        </a:spcBef>
                        <a:spcAft>
                          <a:spcPts val="0"/>
                        </a:spcAft>
                        <a:buNone/>
                      </a:pPr>
                      <a:r>
                        <a:rPr lang="en" sz="1100"/>
                        <a:t>On Edge</a:t>
                      </a:r>
                      <a:endParaRPr sz="1100"/>
                    </a:p>
                  </a:txBody>
                  <a:tcPr marT="91425" marB="91425" marR="91425" marL="91425"/>
                </a:tc>
              </a:tr>
              <a:tr h="340525">
                <a:tc>
                  <a:txBody>
                    <a:bodyPr/>
                    <a:lstStyle/>
                    <a:p>
                      <a:pPr indent="0" lvl="0" marL="0" rtl="0" algn="ctr">
                        <a:spcBef>
                          <a:spcPts val="0"/>
                        </a:spcBef>
                        <a:spcAft>
                          <a:spcPts val="0"/>
                        </a:spcAft>
                        <a:buNone/>
                      </a:pPr>
                      <a:r>
                        <a:rPr lang="en" sz="1100"/>
                        <a:t>Network services</a:t>
                      </a:r>
                      <a:endParaRPr sz="1100"/>
                    </a:p>
                  </a:txBody>
                  <a:tcPr marT="91425" marB="91425" marR="91425" marL="91425"/>
                </a:tc>
                <a:tc>
                  <a:txBody>
                    <a:bodyPr/>
                    <a:lstStyle/>
                    <a:p>
                      <a:pPr indent="0" lvl="0" marL="0" rtl="0" algn="ctr">
                        <a:spcBef>
                          <a:spcPts val="0"/>
                        </a:spcBef>
                        <a:spcAft>
                          <a:spcPts val="0"/>
                        </a:spcAft>
                        <a:buNone/>
                      </a:pPr>
                      <a:r>
                        <a:rPr lang="en" sz="1100"/>
                        <a:t>No</a:t>
                      </a:r>
                      <a:endParaRPr sz="1100"/>
                    </a:p>
                  </a:txBody>
                  <a:tcPr marT="91425" marB="91425" marR="91425" marL="91425"/>
                </a:tc>
                <a:tc>
                  <a:txBody>
                    <a:bodyPr/>
                    <a:lstStyle/>
                    <a:p>
                      <a:pPr indent="0" lvl="0" marL="0" rtl="0" algn="ctr">
                        <a:spcBef>
                          <a:spcPts val="0"/>
                        </a:spcBef>
                        <a:spcAft>
                          <a:spcPts val="0"/>
                        </a:spcAft>
                        <a:buNone/>
                      </a:pPr>
                      <a:r>
                        <a:rPr lang="en" sz="1100"/>
                        <a:t>Yes(in case of telco edge)</a:t>
                      </a:r>
                      <a:endParaRPr sz="1100"/>
                    </a:p>
                  </a:txBody>
                  <a:tcPr marT="91425" marB="91425" marR="91425" marL="91425"/>
                </a:tc>
              </a:tr>
              <a:tr h="340525">
                <a:tc>
                  <a:txBody>
                    <a:bodyPr/>
                    <a:lstStyle/>
                    <a:p>
                      <a:pPr indent="0" lvl="0" marL="0" rtl="0" algn="ctr">
                        <a:spcBef>
                          <a:spcPts val="0"/>
                        </a:spcBef>
                        <a:spcAft>
                          <a:spcPts val="0"/>
                        </a:spcAft>
                        <a:buNone/>
                      </a:pPr>
                      <a:r>
                        <a:rPr lang="en" sz="1100"/>
                        <a:t>??</a:t>
                      </a:r>
                      <a:endParaRPr sz="1100"/>
                    </a:p>
                  </a:txBody>
                  <a:tcPr marT="91425" marB="91425" marR="91425" marL="91425"/>
                </a:tc>
                <a:tc>
                  <a:txBody>
                    <a:bodyPr/>
                    <a:lstStyle/>
                    <a:p>
                      <a:pPr indent="0" lvl="0" marL="0" rtl="0" algn="ctr">
                        <a:spcBef>
                          <a:spcPts val="0"/>
                        </a:spcBef>
                        <a:spcAft>
                          <a:spcPts val="0"/>
                        </a:spcAft>
                        <a:buNone/>
                      </a:pPr>
                      <a:r>
                        <a:t/>
                      </a:r>
                      <a:endParaRPr sz="1100"/>
                    </a:p>
                  </a:txBody>
                  <a:tcPr marT="91425" marB="91425" marR="91425" marL="91425"/>
                </a:tc>
                <a:tc>
                  <a:txBody>
                    <a:bodyPr/>
                    <a:lstStyle/>
                    <a:p>
                      <a:pPr indent="0" lvl="0" marL="0" rtl="0" algn="ctr">
                        <a:spcBef>
                          <a:spcPts val="0"/>
                        </a:spcBef>
                        <a:spcAft>
                          <a:spcPts val="0"/>
                        </a:spcAft>
                        <a:buNone/>
                      </a:pPr>
                      <a:r>
                        <a:t/>
                      </a:r>
                      <a:endParaRPr sz="1100"/>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1"/>
          <p:cNvSpPr txBox="1"/>
          <p:nvPr>
            <p:ph type="title"/>
          </p:nvPr>
        </p:nvSpPr>
        <p:spPr>
          <a:xfrm>
            <a:off x="311700" y="214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Edge computing and Its relations with Cloud</a:t>
            </a:r>
            <a:endParaRPr/>
          </a:p>
        </p:txBody>
      </p:sp>
      <p:sp>
        <p:nvSpPr>
          <p:cNvPr id="188" name="Google Shape;188;p21"/>
          <p:cNvSpPr txBox="1"/>
          <p:nvPr>
            <p:ph idx="1" type="body"/>
          </p:nvPr>
        </p:nvSpPr>
        <p:spPr>
          <a:xfrm>
            <a:off x="353650" y="1042225"/>
            <a:ext cx="2465700" cy="3206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404040"/>
                </a:solidFill>
                <a:latin typeface="Roboto"/>
                <a:ea typeface="Roboto"/>
                <a:cs typeface="Roboto"/>
                <a:sym typeface="Roboto"/>
              </a:rPr>
              <a:t>Edge computing is the deployment of computing and storage resources at the nearest location where data is produced. It is a distributed architecture.</a:t>
            </a:r>
            <a:endParaRPr sz="1000">
              <a:solidFill>
                <a:srgbClr val="404040"/>
              </a:solidFill>
              <a:latin typeface="Roboto"/>
              <a:ea typeface="Roboto"/>
              <a:cs typeface="Roboto"/>
              <a:sym typeface="Roboto"/>
            </a:endParaRPr>
          </a:p>
          <a:p>
            <a:pPr indent="0" lvl="0" marL="0" rtl="0" algn="l">
              <a:lnSpc>
                <a:spcPct val="115000"/>
              </a:lnSpc>
              <a:spcBef>
                <a:spcPts val="1600"/>
              </a:spcBef>
              <a:spcAft>
                <a:spcPts val="0"/>
              </a:spcAft>
              <a:buNone/>
            </a:pPr>
            <a:r>
              <a:rPr lang="en" sz="1000">
                <a:solidFill>
                  <a:srgbClr val="404040"/>
                </a:solidFill>
                <a:latin typeface="Roboto"/>
                <a:ea typeface="Roboto"/>
                <a:cs typeface="Roboto"/>
                <a:sym typeface="Roboto"/>
              </a:rPr>
              <a:t>R</a:t>
            </a:r>
            <a:r>
              <a:rPr lang="en" sz="1000">
                <a:solidFill>
                  <a:srgbClr val="404040"/>
                </a:solidFill>
                <a:latin typeface="Roboto"/>
                <a:ea typeface="Roboto"/>
                <a:cs typeface="Roboto"/>
                <a:sym typeface="Roboto"/>
              </a:rPr>
              <a:t>ather than transmitting raw data to a central data center, d</a:t>
            </a:r>
            <a:r>
              <a:rPr lang="en" sz="1000">
                <a:solidFill>
                  <a:srgbClr val="404040"/>
                </a:solidFill>
                <a:latin typeface="Roboto"/>
                <a:ea typeface="Roboto"/>
                <a:cs typeface="Roboto"/>
                <a:sym typeface="Roboto"/>
              </a:rPr>
              <a:t>ata processing/storage is performed where data is </a:t>
            </a:r>
            <a:r>
              <a:rPr lang="en" sz="1000">
                <a:solidFill>
                  <a:srgbClr val="404040"/>
                </a:solidFill>
                <a:latin typeface="Roboto"/>
                <a:ea typeface="Roboto"/>
                <a:cs typeface="Roboto"/>
                <a:sym typeface="Roboto"/>
              </a:rPr>
              <a:t>generated</a:t>
            </a:r>
            <a:r>
              <a:rPr lang="en" sz="1000">
                <a:solidFill>
                  <a:srgbClr val="404040"/>
                </a:solidFill>
                <a:latin typeface="Roboto"/>
                <a:ea typeface="Roboto"/>
                <a:cs typeface="Roboto"/>
                <a:sym typeface="Roboto"/>
              </a:rPr>
              <a:t> like </a:t>
            </a:r>
            <a:r>
              <a:rPr lang="en" sz="1000">
                <a:solidFill>
                  <a:srgbClr val="404040"/>
                </a:solidFill>
                <a:latin typeface="Roboto"/>
                <a:ea typeface="Roboto"/>
                <a:cs typeface="Roboto"/>
                <a:sym typeface="Roboto"/>
              </a:rPr>
              <a:t>a retail store, a factory floor, across a smart city. </a:t>
            </a:r>
            <a:endParaRPr sz="1000">
              <a:solidFill>
                <a:srgbClr val="404040"/>
              </a:solidFill>
              <a:latin typeface="Roboto"/>
              <a:ea typeface="Roboto"/>
              <a:cs typeface="Roboto"/>
              <a:sym typeface="Roboto"/>
            </a:endParaRPr>
          </a:p>
          <a:p>
            <a:pPr indent="0" lvl="0" marL="0" rtl="0" algn="l">
              <a:lnSpc>
                <a:spcPct val="115000"/>
              </a:lnSpc>
              <a:spcBef>
                <a:spcPts val="1600"/>
              </a:spcBef>
              <a:spcAft>
                <a:spcPts val="0"/>
              </a:spcAft>
              <a:buNone/>
            </a:pPr>
            <a:r>
              <a:rPr lang="en" sz="1000">
                <a:solidFill>
                  <a:srgbClr val="404040"/>
                </a:solidFill>
                <a:latin typeface="Roboto"/>
                <a:ea typeface="Roboto"/>
                <a:cs typeface="Roboto"/>
                <a:sym typeface="Roboto"/>
              </a:rPr>
              <a:t>Only the result of that computing work at the edge, such as real-time business insights, equipment maintenance predictions etc. is sent back to the main data center further deep </a:t>
            </a:r>
            <a:r>
              <a:rPr lang="en" sz="1000">
                <a:solidFill>
                  <a:srgbClr val="404040"/>
                </a:solidFill>
                <a:latin typeface="Roboto"/>
                <a:ea typeface="Roboto"/>
                <a:cs typeface="Roboto"/>
                <a:sym typeface="Roboto"/>
              </a:rPr>
              <a:t>analysis, storage etc.</a:t>
            </a:r>
            <a:r>
              <a:rPr lang="en" sz="1000">
                <a:solidFill>
                  <a:srgbClr val="404040"/>
                </a:solidFill>
                <a:latin typeface="Roboto"/>
                <a:ea typeface="Roboto"/>
                <a:cs typeface="Roboto"/>
                <a:sym typeface="Roboto"/>
              </a:rPr>
              <a:t>.</a:t>
            </a:r>
            <a:endParaRPr sz="1000">
              <a:solidFill>
                <a:srgbClr val="404040"/>
              </a:solidFill>
              <a:latin typeface="Roboto"/>
              <a:ea typeface="Roboto"/>
              <a:cs typeface="Roboto"/>
              <a:sym typeface="Roboto"/>
            </a:endParaRPr>
          </a:p>
          <a:p>
            <a:pPr indent="0" lvl="0" marL="0" rtl="0" algn="l">
              <a:lnSpc>
                <a:spcPct val="115000"/>
              </a:lnSpc>
              <a:spcBef>
                <a:spcPts val="1600"/>
              </a:spcBef>
              <a:spcAft>
                <a:spcPts val="1200"/>
              </a:spcAft>
              <a:buNone/>
            </a:pPr>
            <a:r>
              <a:t/>
            </a:r>
            <a:endParaRPr sz="1000">
              <a:solidFill>
                <a:srgbClr val="404040"/>
              </a:solidFill>
              <a:latin typeface="Roboto"/>
              <a:ea typeface="Roboto"/>
              <a:cs typeface="Roboto"/>
              <a:sym typeface="Roboto"/>
            </a:endParaRPr>
          </a:p>
        </p:txBody>
      </p:sp>
      <p:pic>
        <p:nvPicPr>
          <p:cNvPr id="189" name="Google Shape;189;p21"/>
          <p:cNvPicPr preferRelativeResize="0"/>
          <p:nvPr/>
        </p:nvPicPr>
        <p:blipFill>
          <a:blip r:embed="rId3">
            <a:alphaModFix/>
          </a:blip>
          <a:stretch>
            <a:fillRect/>
          </a:stretch>
        </p:blipFill>
        <p:spPr>
          <a:xfrm>
            <a:off x="3174775" y="914825"/>
            <a:ext cx="5611901" cy="3156700"/>
          </a:xfrm>
          <a:prstGeom prst="rect">
            <a:avLst/>
          </a:prstGeom>
          <a:noFill/>
          <a:ln>
            <a:noFill/>
          </a:ln>
        </p:spPr>
      </p:pic>
      <p:sp>
        <p:nvSpPr>
          <p:cNvPr id="190" name="Google Shape;190;p21"/>
          <p:cNvSpPr txBox="1"/>
          <p:nvPr/>
        </p:nvSpPr>
        <p:spPr>
          <a:xfrm>
            <a:off x="356975" y="4326950"/>
            <a:ext cx="8429700" cy="90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rgbClr val="191919"/>
                </a:solidFill>
                <a:highlight>
                  <a:schemeClr val="dk1"/>
                </a:highlight>
              </a:rPr>
              <a:t>Faster networking technologies, such as </a:t>
            </a:r>
            <a:r>
              <a:rPr lang="en" sz="1000" u="sng">
                <a:solidFill>
                  <a:srgbClr val="0067A5"/>
                </a:solidFill>
                <a:highlight>
                  <a:schemeClr val="dk1"/>
                </a:highlight>
                <a:hlinkClick r:id="rId4">
                  <a:extLst>
                    <a:ext uri="{A12FA001-AC4F-418D-AE19-62706E023703}">
                      <ahyp:hlinkClr val="tx"/>
                    </a:ext>
                  </a:extLst>
                </a:hlinkClick>
              </a:rPr>
              <a:t>5G</a:t>
            </a:r>
            <a:r>
              <a:rPr lang="en" sz="1000">
                <a:solidFill>
                  <a:srgbClr val="191919"/>
                </a:solidFill>
                <a:highlight>
                  <a:schemeClr val="dk1"/>
                </a:highlight>
              </a:rPr>
              <a:t> wireless, are allowing for edge computing systems to accelerate the creation or support of real-time applications, such as video processing and analytics, self-driving cars, artificial intelligence and robotics, to name a few.</a:t>
            </a:r>
            <a:endParaRPr sz="1000">
              <a:solidFill>
                <a:srgbClr val="404040"/>
              </a:solidFill>
              <a:latin typeface="Roboto"/>
              <a:ea typeface="Roboto"/>
              <a:cs typeface="Roboto"/>
              <a:sym typeface="Roboto"/>
            </a:endParaRPr>
          </a:p>
          <a:p>
            <a:pPr indent="0" lvl="0" marL="0" rtl="0" algn="l">
              <a:spcBef>
                <a:spcPts val="1200"/>
              </a:spcBef>
              <a:spcAft>
                <a:spcPts val="0"/>
              </a:spcAft>
              <a:buNone/>
            </a:pPr>
            <a:r>
              <a:t/>
            </a:r>
            <a:endParaRPr>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